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8B4AF60A-713C-41BA-9788-4C493DDC0A9C}" type="datetimeFigureOut">
              <a:rPr lang="en-US" smtClean="0"/>
              <a:t>5/12/2019</a:t>
            </a:fld>
            <a:endParaRPr lang="en-US" dirty="0"/>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4FAB73BC-B049-4115-A692-8D63A059BFB8}" type="slidenum">
              <a:rPr lang="en-US" smtClean="0"/>
              <a:pPr/>
              <a:t>‹#›</a:t>
            </a:fld>
            <a:endParaRPr lang="en-US" dirty="0"/>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517827856"/>
      </p:ext>
    </p:extLst>
  </p:cSld>
  <p:clrMapOvr>
    <a:masterClrMapping/>
  </p:clrMapOvr>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5E0FA7-C445-42F7-AF66-A4F5A6FC8A9C}" type="datetimeFigureOut">
              <a:rPr lang="en-US" smtClean="0"/>
              <a:t>5/12/2019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112969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585AC5C5-1A57-4420-8AFB-CE41693A794B}" type="datetimeFigureOut">
              <a:rPr lang="en-US" smtClean="0"/>
              <a:t>5/12/2019</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4FAB73BC-B049-4115-A692-8D63A059BFB8}" type="slidenum">
              <a:rPr lang="en-US" smtClean="0"/>
              <a:t>‹#›</a:t>
            </a:fld>
            <a:endParaRPr lang="en-US" dirty="0"/>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2988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4C08AF-84E6-4329-8E67-FEA434B47075}" type="datetimeFigureOut">
              <a:rPr lang="en-US" smtClean="0"/>
              <a:t>5/12/2019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94591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4F6EE328-6AFF-436B-881F-213D56084544}" type="datetimeFigureOut">
              <a:rPr lang="en-US" smtClean="0"/>
              <a:t>5/12/2019</a:t>
            </a:fld>
            <a:endParaRPr lang="en-US" dirty="0"/>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dirty="0"/>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4FAB73BC-B049-4115-A692-8D63A059BFB8}" type="slidenum">
              <a:rPr lang="en-US" smtClean="0"/>
              <a:pPr/>
              <a:t>‹#›</a:t>
            </a:fld>
            <a:endParaRPr lang="en-US" dirty="0"/>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696601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02069A-09EE-4C7C-86A4-2314A404921D}" type="datetimeFigureOut">
              <a:rPr lang="en-US" smtClean="0"/>
              <a:t>5/12/2019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14424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56EE7F1-171E-411F-96CA-A251A21496E7}" type="datetimeFigureOut">
              <a:rPr lang="en-US" smtClean="0"/>
              <a:t>5/12/2019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83436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872C98D-A273-4547-9B92-97D7769F71A6}" type="datetimeFigureOut">
              <a:rPr lang="en-US" smtClean="0"/>
              <a:t>5/12/2019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56527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BAB7CD67-0644-446C-B2AD-1C09BF34F286}" type="datetimeFigureOut">
              <a:rPr lang="en-US" smtClean="0"/>
              <a:t>5/12/2019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38521525"/>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81480828-6983-48AD-9E27-CBD3696F837E}" type="datetimeFigureOut">
              <a:rPr lang="en-US" smtClean="0"/>
              <a:t>5/12/2019</a:t>
            </a:fld>
            <a:endParaRPr lang="en-US" dirty="0"/>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3059694806"/>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2C5EFB91-0324-450E-B17F-36DC0ECCE413}" type="datetimeFigureOut">
              <a:rPr lang="en-US" smtClean="0"/>
              <a:t>5/12/2019</a:t>
            </a:fld>
            <a:endParaRPr lang="en-US" dirty="0"/>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3742129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52E37674-C1BA-4107-9B06-6D4CAC3A3DF5}" type="datetimeFigureOut">
              <a:rPr lang="en-US" smtClean="0"/>
              <a:t>5/12/2019</a:t>
            </a:fld>
            <a:endParaRPr lang="en-US" dirty="0"/>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4FAB73BC-B049-4115-A692-8D63A059BFB8}" type="slidenum">
              <a:rPr lang="en-US" smtClean="0"/>
              <a:pPr/>
              <a:t>‹#›</a:t>
            </a:fld>
            <a:endParaRPr lang="en-US" dirty="0"/>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699479"/>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B097C-E719-41B9-B0AD-405CE92CF377}"/>
              </a:ext>
            </a:extLst>
          </p:cNvPr>
          <p:cNvSpPr>
            <a:spLocks noGrp="1"/>
          </p:cNvSpPr>
          <p:nvPr>
            <p:ph type="ctrTitle"/>
          </p:nvPr>
        </p:nvSpPr>
        <p:spPr/>
        <p:txBody>
          <a:bodyPr/>
          <a:lstStyle/>
          <a:p>
            <a:r>
              <a:rPr lang="en-US" dirty="0"/>
              <a:t>I GOT </a:t>
            </a:r>
            <a:r>
              <a:rPr lang="en-US" sz="8800" dirty="0"/>
              <a:t>2</a:t>
            </a:r>
            <a:r>
              <a:rPr lang="en-US" dirty="0"/>
              <a:t> F’s!!!!!!</a:t>
            </a:r>
          </a:p>
        </p:txBody>
      </p:sp>
      <p:sp>
        <p:nvSpPr>
          <p:cNvPr id="3" name="Subtitle 2">
            <a:extLst>
              <a:ext uri="{FF2B5EF4-FFF2-40B4-BE49-F238E27FC236}">
                <a16:creationId xmlns:a16="http://schemas.microsoft.com/office/drawing/2014/main" id="{81C9D445-6BDD-40E1-9F7B-E10B242AA1ED}"/>
              </a:ext>
            </a:extLst>
          </p:cNvPr>
          <p:cNvSpPr>
            <a:spLocks noGrp="1"/>
          </p:cNvSpPr>
          <p:nvPr>
            <p:ph type="subTitle" idx="1"/>
          </p:nvPr>
        </p:nvSpPr>
        <p:spPr/>
        <p:txBody>
          <a:bodyPr>
            <a:normAutofit/>
          </a:bodyPr>
          <a:lstStyle/>
          <a:p>
            <a:endParaRPr lang="en-US" dirty="0"/>
          </a:p>
          <a:p>
            <a:r>
              <a:rPr lang="en-US" dirty="0"/>
              <a:t>By Stephen Giang</a:t>
            </a:r>
          </a:p>
        </p:txBody>
      </p:sp>
      <p:sp>
        <p:nvSpPr>
          <p:cNvPr id="4" name="TextBox 3">
            <a:extLst>
              <a:ext uri="{FF2B5EF4-FFF2-40B4-BE49-F238E27FC236}">
                <a16:creationId xmlns:a16="http://schemas.microsoft.com/office/drawing/2014/main" id="{EA5450E2-26DF-437B-A067-0AA016CAEA5B}"/>
              </a:ext>
            </a:extLst>
          </p:cNvPr>
          <p:cNvSpPr txBox="1"/>
          <p:nvPr/>
        </p:nvSpPr>
        <p:spPr>
          <a:xfrm>
            <a:off x="7920752" y="4188842"/>
            <a:ext cx="2975020" cy="369332"/>
          </a:xfrm>
          <a:prstGeom prst="rect">
            <a:avLst/>
          </a:prstGeom>
          <a:noFill/>
        </p:spPr>
        <p:txBody>
          <a:bodyPr wrap="square" rtlCol="0">
            <a:spAutoFit/>
          </a:bodyPr>
          <a:lstStyle/>
          <a:p>
            <a:r>
              <a:rPr lang="en-US" dirty="0">
                <a:solidFill>
                  <a:schemeClr val="bg1"/>
                </a:solidFill>
              </a:rPr>
              <a:t>Family and Food</a:t>
            </a:r>
          </a:p>
        </p:txBody>
      </p:sp>
    </p:spTree>
    <p:extLst>
      <p:ext uri="{BB962C8B-B14F-4D97-AF65-F5344CB8AC3E}">
        <p14:creationId xmlns:p14="http://schemas.microsoft.com/office/powerpoint/2010/main" val="503370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40DB14A-5FF9-4CE5-8742-304BBE4E4BE5}"/>
              </a:ext>
            </a:extLst>
          </p:cNvPr>
          <p:cNvPicPr>
            <a:picLocks noChangeAspect="1"/>
          </p:cNvPicPr>
          <p:nvPr/>
        </p:nvPicPr>
        <p:blipFill rotWithShape="1">
          <a:blip r:embed="rId2"/>
          <a:srcRect t="20391" r="9091" b="6245"/>
          <a:stretch/>
        </p:blipFill>
        <p:spPr>
          <a:xfrm>
            <a:off x="-231" y="10"/>
            <a:ext cx="12192000" cy="6862703"/>
          </a:xfrm>
          <a:prstGeom prst="rect">
            <a:avLst/>
          </a:prstGeom>
        </p:spPr>
      </p:pic>
      <p:sp>
        <p:nvSpPr>
          <p:cNvPr id="10" name="Rounded Rectangle 17">
            <a:extLst>
              <a:ext uri="{FF2B5EF4-FFF2-40B4-BE49-F238E27FC236}">
                <a16:creationId xmlns:a16="http://schemas.microsoft.com/office/drawing/2014/main" id="{19738FD9-60D1-4D66-A0E4-3CABDD6551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784" y="467784"/>
            <a:ext cx="7418915" cy="5922963"/>
          </a:xfrm>
          <a:prstGeom prst="roundRect">
            <a:avLst>
              <a:gd name="adj" fmla="val 522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554AFCC-F5BB-4C13-8F48-77563F1E1B71}"/>
              </a:ext>
            </a:extLst>
          </p:cNvPr>
          <p:cNvSpPr>
            <a:spLocks noGrp="1"/>
          </p:cNvSpPr>
          <p:nvPr>
            <p:ph type="title"/>
          </p:nvPr>
        </p:nvSpPr>
        <p:spPr>
          <a:xfrm>
            <a:off x="1069849" y="985785"/>
            <a:ext cx="6233004" cy="1560716"/>
          </a:xfrm>
        </p:spPr>
        <p:txBody>
          <a:bodyPr>
            <a:normAutofit/>
          </a:bodyPr>
          <a:lstStyle/>
          <a:p>
            <a:r>
              <a:rPr lang="en-US" dirty="0"/>
              <a:t>To A Pot Add…</a:t>
            </a:r>
          </a:p>
        </p:txBody>
      </p:sp>
      <p:cxnSp>
        <p:nvCxnSpPr>
          <p:cNvPr id="12" name="Straight Connector 11">
            <a:extLst>
              <a:ext uri="{FF2B5EF4-FFF2-40B4-BE49-F238E27FC236}">
                <a16:creationId xmlns:a16="http://schemas.microsoft.com/office/drawing/2014/main" id="{AD455BEA-6E29-435D-A5DB-88C5853E56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69848" y="2593449"/>
            <a:ext cx="622411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C3A6378-71CE-425B-AC09-84A9FEAD6249}"/>
              </a:ext>
            </a:extLst>
          </p:cNvPr>
          <p:cNvSpPr>
            <a:spLocks noGrp="1"/>
          </p:cNvSpPr>
          <p:nvPr>
            <p:ph idx="1"/>
          </p:nvPr>
        </p:nvSpPr>
        <p:spPr>
          <a:xfrm>
            <a:off x="1069849" y="2855840"/>
            <a:ext cx="6233003" cy="3196168"/>
          </a:xfrm>
        </p:spPr>
        <p:txBody>
          <a:bodyPr>
            <a:normAutofit/>
          </a:bodyPr>
          <a:lstStyle/>
          <a:p>
            <a:r>
              <a:rPr lang="en-US" dirty="0"/>
              <a:t>Cleaned Off Beef Leg Bones.</a:t>
            </a:r>
          </a:p>
          <a:p>
            <a:pPr lvl="1"/>
            <a:r>
              <a:rPr lang="en-US" dirty="0"/>
              <a:t>Make Sure to have all the Fatty Bone Marrow</a:t>
            </a:r>
          </a:p>
          <a:p>
            <a:pPr lvl="1"/>
            <a:r>
              <a:rPr lang="en-US" dirty="0"/>
              <a:t>That will be the greatest treat in your pho</a:t>
            </a:r>
          </a:p>
          <a:p>
            <a:pPr lvl="1"/>
            <a:r>
              <a:rPr lang="en-US" dirty="0"/>
              <a:t>This will also be the base for our Beef Pho Broth.</a:t>
            </a:r>
          </a:p>
          <a:p>
            <a:pPr lvl="1"/>
            <a:r>
              <a:rPr lang="en-US" dirty="0"/>
              <a:t>With the Bones, we also want to keep a little meat on it, so that we have little meat chunks in the soup.</a:t>
            </a:r>
          </a:p>
        </p:txBody>
      </p:sp>
      <p:sp>
        <p:nvSpPr>
          <p:cNvPr id="14" name="Rounded Rectangle 18">
            <a:extLst>
              <a:ext uri="{FF2B5EF4-FFF2-40B4-BE49-F238E27FC236}">
                <a16:creationId xmlns:a16="http://schemas.microsoft.com/office/drawing/2014/main" id="{C0279480-9DCB-4A52-99D2-EF55FEE1F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7012862" cy="5516602"/>
          </a:xfrm>
          <a:prstGeom prst="roundRect">
            <a:avLst>
              <a:gd name="adj" fmla="val 246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4841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34" name="Rectangle 140">
            <a:extLst>
              <a:ext uri="{FF2B5EF4-FFF2-40B4-BE49-F238E27FC236}">
                <a16:creationId xmlns:a16="http://schemas.microsoft.com/office/drawing/2014/main" id="{B86B1914-44AA-4125-8F21-CDCC7A800A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35" name="Rounded Rectangle 7">
            <a:extLst>
              <a:ext uri="{FF2B5EF4-FFF2-40B4-BE49-F238E27FC236}">
                <a16:creationId xmlns:a16="http://schemas.microsoft.com/office/drawing/2014/main" id="{F1AB1B20-FADE-4FA9-BEC8-91BE0B6D4D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65512" y="467519"/>
            <a:ext cx="11260976" cy="5922963"/>
          </a:xfrm>
          <a:prstGeom prst="roundRect">
            <a:avLst>
              <a:gd name="adj" fmla="val 522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Related image">
            <a:extLst>
              <a:ext uri="{FF2B5EF4-FFF2-40B4-BE49-F238E27FC236}">
                <a16:creationId xmlns:a16="http://schemas.microsoft.com/office/drawing/2014/main" id="{05966F26-3066-41E1-B986-73203AB178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045" r="23568" b="-1"/>
          <a:stretch/>
        </p:blipFill>
        <p:spPr bwMode="auto">
          <a:xfrm>
            <a:off x="670965" y="660899"/>
            <a:ext cx="2684486" cy="272635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garlic and onions">
            <a:extLst>
              <a:ext uri="{FF2B5EF4-FFF2-40B4-BE49-F238E27FC236}">
                <a16:creationId xmlns:a16="http://schemas.microsoft.com/office/drawing/2014/main" id="{61C2BD09-218B-4997-B273-4CA222C533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695" r="16966" b="-5"/>
          <a:stretch/>
        </p:blipFill>
        <p:spPr bwMode="auto">
          <a:xfrm>
            <a:off x="3421388" y="625536"/>
            <a:ext cx="2666197" cy="2766248"/>
          </a:xfrm>
          <a:prstGeom prst="rect">
            <a:avLst/>
          </a:prstGeom>
          <a:noFill/>
          <a:extLst>
            <a:ext uri="{909E8E84-426E-40DD-AFC4-6F175D3DCCD1}">
              <a14:hiddenFill xmlns:a14="http://schemas.microsoft.com/office/drawing/2010/main">
                <a:solidFill>
                  <a:srgbClr val="FFFFFF"/>
                </a:solidFill>
              </a14:hiddenFill>
            </a:ext>
          </a:extLst>
        </p:spPr>
      </p:pic>
      <p:cxnSp>
        <p:nvCxnSpPr>
          <p:cNvPr id="1036" name="Straight Connector 144">
            <a:extLst>
              <a:ext uri="{FF2B5EF4-FFF2-40B4-BE49-F238E27FC236}">
                <a16:creationId xmlns:a16="http://schemas.microsoft.com/office/drawing/2014/main" id="{64144A4E-851E-479D-9600-FC6D918331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46538" y="2594643"/>
            <a:ext cx="429768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pic>
        <p:nvPicPr>
          <p:cNvPr id="1032" name="Picture 8" descr="Image result for lemongrass food">
            <a:extLst>
              <a:ext uri="{FF2B5EF4-FFF2-40B4-BE49-F238E27FC236}">
                <a16:creationId xmlns:a16="http://schemas.microsoft.com/office/drawing/2014/main" id="{039B7D0F-F68B-44F2-8F24-933ECD76F957}"/>
              </a:ext>
            </a:extLst>
          </p:cNvPr>
          <p:cNvPicPr>
            <a:picLocks noChangeAspect="1" noChangeArrowheads="1"/>
          </p:cNvPicPr>
          <p:nvPr/>
        </p:nvPicPr>
        <p:blipFill rotWithShape="1">
          <a:blip r:embed="rId4">
            <a:alphaModFix/>
            <a:extLst>
              <a:ext uri="{28A0092B-C50C-407E-A947-70E740481C1C}">
                <a14:useLocalDpi xmlns:a14="http://schemas.microsoft.com/office/drawing/2010/main" val="0"/>
              </a:ext>
            </a:extLst>
          </a:blip>
          <a:srcRect t="19177" r="3" b="5187"/>
          <a:stretch/>
        </p:blipFill>
        <p:spPr bwMode="auto">
          <a:xfrm>
            <a:off x="664613" y="3458067"/>
            <a:ext cx="5425035" cy="2739037"/>
          </a:xfrm>
          <a:prstGeom prst="rect">
            <a:avLst/>
          </a:prstGeom>
          <a:noFill/>
          <a:extLst>
            <a:ext uri="{909E8E84-426E-40DD-AFC4-6F175D3DCCD1}">
              <a14:hiddenFill xmlns:a14="http://schemas.microsoft.com/office/drawing/2010/main">
                <a:solidFill>
                  <a:srgbClr val="FFFFFF"/>
                </a:solidFill>
              </a14:hiddenFill>
            </a:ext>
          </a:extLst>
        </p:spPr>
      </p:pic>
      <p:sp>
        <p:nvSpPr>
          <p:cNvPr id="1037" name="Freeform 18">
            <a:extLst>
              <a:ext uri="{FF2B5EF4-FFF2-40B4-BE49-F238E27FC236}">
                <a16:creationId xmlns:a16="http://schemas.microsoft.com/office/drawing/2014/main" id="{43815A4C-A9A0-4642-BC80-F4BBC8DDBD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4" y="492694"/>
            <a:ext cx="11260976" cy="5922963"/>
          </a:xfrm>
          <a:custGeom>
            <a:avLst/>
            <a:gdLst>
              <a:gd name="connsiteX0" fmla="*/ 336522 w 11260976"/>
              <a:gd name="connsiteY0" fmla="*/ 196832 h 5922963"/>
              <a:gd name="connsiteX1" fmla="*/ 209530 w 11260976"/>
              <a:gd name="connsiteY1" fmla="*/ 323824 h 5922963"/>
              <a:gd name="connsiteX2" fmla="*/ 209530 w 11260976"/>
              <a:gd name="connsiteY2" fmla="*/ 5586441 h 5922963"/>
              <a:gd name="connsiteX3" fmla="*/ 336522 w 11260976"/>
              <a:gd name="connsiteY3" fmla="*/ 5713433 h 5922963"/>
              <a:gd name="connsiteX4" fmla="*/ 10938742 w 11260976"/>
              <a:gd name="connsiteY4" fmla="*/ 5713433 h 5922963"/>
              <a:gd name="connsiteX5" fmla="*/ 11065734 w 11260976"/>
              <a:gd name="connsiteY5" fmla="*/ 5586441 h 5922963"/>
              <a:gd name="connsiteX6" fmla="*/ 11065734 w 11260976"/>
              <a:gd name="connsiteY6" fmla="*/ 323824 h 5922963"/>
              <a:gd name="connsiteX7" fmla="*/ 10938742 w 11260976"/>
              <a:gd name="connsiteY7" fmla="*/ 196832 h 5922963"/>
              <a:gd name="connsiteX8" fmla="*/ 309593 w 11260976"/>
              <a:gd name="connsiteY8" fmla="*/ 0 h 5922963"/>
              <a:gd name="connsiteX9" fmla="*/ 10951383 w 11260976"/>
              <a:gd name="connsiteY9" fmla="*/ 0 h 5922963"/>
              <a:gd name="connsiteX10" fmla="*/ 11260976 w 11260976"/>
              <a:gd name="connsiteY10" fmla="*/ 309593 h 5922963"/>
              <a:gd name="connsiteX11" fmla="*/ 11260976 w 11260976"/>
              <a:gd name="connsiteY11" fmla="*/ 5613370 h 5922963"/>
              <a:gd name="connsiteX12" fmla="*/ 10951383 w 11260976"/>
              <a:gd name="connsiteY12" fmla="*/ 5922963 h 5922963"/>
              <a:gd name="connsiteX13" fmla="*/ 309593 w 11260976"/>
              <a:gd name="connsiteY13" fmla="*/ 5922963 h 5922963"/>
              <a:gd name="connsiteX14" fmla="*/ 0 w 11260976"/>
              <a:gd name="connsiteY14" fmla="*/ 5613370 h 5922963"/>
              <a:gd name="connsiteX15" fmla="*/ 0 w 11260976"/>
              <a:gd name="connsiteY15" fmla="*/ 309593 h 5922963"/>
              <a:gd name="connsiteX16" fmla="*/ 309593 w 11260976"/>
              <a:gd name="connsiteY16" fmla="*/ 0 h 592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260976" h="5922963">
                <a:moveTo>
                  <a:pt x="336522" y="196832"/>
                </a:moveTo>
                <a:cubicBezTo>
                  <a:pt x="266386" y="196832"/>
                  <a:pt x="209530" y="253688"/>
                  <a:pt x="209530" y="323824"/>
                </a:cubicBezTo>
                <a:lnTo>
                  <a:pt x="209530" y="5586441"/>
                </a:lnTo>
                <a:cubicBezTo>
                  <a:pt x="209530" y="5656577"/>
                  <a:pt x="266386" y="5713433"/>
                  <a:pt x="336522" y="5713433"/>
                </a:cubicBezTo>
                <a:lnTo>
                  <a:pt x="10938742" y="5713433"/>
                </a:lnTo>
                <a:cubicBezTo>
                  <a:pt x="11008878" y="5713433"/>
                  <a:pt x="11065734" y="5656577"/>
                  <a:pt x="11065734" y="5586441"/>
                </a:cubicBezTo>
                <a:lnTo>
                  <a:pt x="11065734" y="323824"/>
                </a:lnTo>
                <a:cubicBezTo>
                  <a:pt x="11065734" y="253688"/>
                  <a:pt x="11008878" y="196832"/>
                  <a:pt x="10938742" y="196832"/>
                </a:cubicBezTo>
                <a:close/>
                <a:moveTo>
                  <a:pt x="309593" y="0"/>
                </a:moveTo>
                <a:lnTo>
                  <a:pt x="10951383" y="0"/>
                </a:lnTo>
                <a:cubicBezTo>
                  <a:pt x="11122366" y="0"/>
                  <a:pt x="11260976" y="138610"/>
                  <a:pt x="11260976" y="309593"/>
                </a:cubicBezTo>
                <a:lnTo>
                  <a:pt x="11260976" y="5613370"/>
                </a:lnTo>
                <a:cubicBezTo>
                  <a:pt x="11260976" y="5784353"/>
                  <a:pt x="11122366" y="5922963"/>
                  <a:pt x="10951383" y="5922963"/>
                </a:cubicBezTo>
                <a:lnTo>
                  <a:pt x="309593" y="5922963"/>
                </a:lnTo>
                <a:cubicBezTo>
                  <a:pt x="138610" y="5922963"/>
                  <a:pt x="0" y="5784353"/>
                  <a:pt x="0" y="5613370"/>
                </a:cubicBezTo>
                <a:lnTo>
                  <a:pt x="0" y="309593"/>
                </a:lnTo>
                <a:cubicBezTo>
                  <a:pt x="0" y="138610"/>
                  <a:pt x="138610" y="0"/>
                  <a:pt x="309593"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8" name="Rounded Rectangle 8">
            <a:extLst>
              <a:ext uri="{FF2B5EF4-FFF2-40B4-BE49-F238E27FC236}">
                <a16:creationId xmlns:a16="http://schemas.microsoft.com/office/drawing/2014/main" id="{4C330909-2845-41D8-9994-8D39301466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10856204" cy="5516602"/>
          </a:xfrm>
          <a:prstGeom prst="roundRect">
            <a:avLst>
              <a:gd name="adj" fmla="val 2462"/>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0FB7DC-4140-4F41-8CFA-2977812C062B}"/>
              </a:ext>
            </a:extLst>
          </p:cNvPr>
          <p:cNvSpPr>
            <a:spLocks noGrp="1"/>
          </p:cNvSpPr>
          <p:nvPr>
            <p:ph type="title"/>
          </p:nvPr>
        </p:nvSpPr>
        <p:spPr>
          <a:xfrm>
            <a:off x="6546538" y="985785"/>
            <a:ext cx="4521678" cy="1560716"/>
          </a:xfrm>
        </p:spPr>
        <p:txBody>
          <a:bodyPr>
            <a:normAutofit/>
          </a:bodyPr>
          <a:lstStyle/>
          <a:p>
            <a:r>
              <a:rPr lang="en-US">
                <a:solidFill>
                  <a:schemeClr val="tx1"/>
                </a:solidFill>
              </a:rPr>
              <a:t>To the Same Pot Add…</a:t>
            </a:r>
          </a:p>
        </p:txBody>
      </p:sp>
      <p:sp>
        <p:nvSpPr>
          <p:cNvPr id="3" name="Content Placeholder 2">
            <a:extLst>
              <a:ext uri="{FF2B5EF4-FFF2-40B4-BE49-F238E27FC236}">
                <a16:creationId xmlns:a16="http://schemas.microsoft.com/office/drawing/2014/main" id="{7007F3ED-6FC6-4997-9D77-BB3828EC2BC5}"/>
              </a:ext>
            </a:extLst>
          </p:cNvPr>
          <p:cNvSpPr>
            <a:spLocks noGrp="1"/>
          </p:cNvSpPr>
          <p:nvPr>
            <p:ph idx="1"/>
          </p:nvPr>
        </p:nvSpPr>
        <p:spPr>
          <a:xfrm>
            <a:off x="6546538" y="2855840"/>
            <a:ext cx="4521677" cy="3149034"/>
          </a:xfrm>
        </p:spPr>
        <p:txBody>
          <a:bodyPr>
            <a:normAutofit/>
          </a:bodyPr>
          <a:lstStyle/>
          <a:p>
            <a:r>
              <a:rPr lang="en-US">
                <a:solidFill>
                  <a:schemeClr val="tx1"/>
                </a:solidFill>
              </a:rPr>
              <a:t>A Cheesecloth of </a:t>
            </a:r>
          </a:p>
          <a:p>
            <a:pPr lvl="1"/>
            <a:r>
              <a:rPr lang="en-US">
                <a:solidFill>
                  <a:schemeClr val="tx1"/>
                </a:solidFill>
              </a:rPr>
              <a:t>Black Peppercorns</a:t>
            </a:r>
          </a:p>
          <a:p>
            <a:pPr lvl="1"/>
            <a:r>
              <a:rPr lang="en-US">
                <a:solidFill>
                  <a:schemeClr val="tx1"/>
                </a:solidFill>
              </a:rPr>
              <a:t>Star Anise</a:t>
            </a:r>
          </a:p>
          <a:p>
            <a:pPr lvl="1"/>
            <a:r>
              <a:rPr lang="en-US">
                <a:solidFill>
                  <a:schemeClr val="tx1"/>
                </a:solidFill>
              </a:rPr>
              <a:t>Lemon Grass</a:t>
            </a:r>
          </a:p>
          <a:p>
            <a:r>
              <a:rPr lang="en-US">
                <a:solidFill>
                  <a:schemeClr val="tx1"/>
                </a:solidFill>
              </a:rPr>
              <a:t>Roasted Onions, Ginger, and Garlic</a:t>
            </a:r>
          </a:p>
          <a:p>
            <a:endParaRPr lang="en-US">
              <a:solidFill>
                <a:schemeClr val="tx1"/>
              </a:solidFill>
            </a:endParaRPr>
          </a:p>
        </p:txBody>
      </p:sp>
    </p:spTree>
    <p:extLst>
      <p:ext uri="{BB962C8B-B14F-4D97-AF65-F5344CB8AC3E}">
        <p14:creationId xmlns:p14="http://schemas.microsoft.com/office/powerpoint/2010/main" val="3597389123"/>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2" name="Picture 4" descr="Related image">
            <a:extLst>
              <a:ext uri="{FF2B5EF4-FFF2-40B4-BE49-F238E27FC236}">
                <a16:creationId xmlns:a16="http://schemas.microsoft.com/office/drawing/2014/main" id="{1C60021F-A5C0-4C29-9A31-BBF4EBBD691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192" r="9091" b="14444"/>
          <a:stretch/>
        </p:blipFill>
        <p:spPr bwMode="auto">
          <a:xfrm>
            <a:off x="-231" y="10"/>
            <a:ext cx="12192000" cy="6862703"/>
          </a:xfrm>
          <a:prstGeom prst="rect">
            <a:avLst/>
          </a:prstGeom>
          <a:noFill/>
          <a:extLst>
            <a:ext uri="{909E8E84-426E-40DD-AFC4-6F175D3DCCD1}">
              <a14:hiddenFill xmlns:a14="http://schemas.microsoft.com/office/drawing/2010/main">
                <a:solidFill>
                  <a:srgbClr val="FFFFFF"/>
                </a:solidFill>
              </a14:hiddenFill>
            </a:ext>
          </a:extLst>
        </p:spPr>
      </p:pic>
      <p:sp>
        <p:nvSpPr>
          <p:cNvPr id="140" name="Rounded Rectangle 17">
            <a:extLst>
              <a:ext uri="{FF2B5EF4-FFF2-40B4-BE49-F238E27FC236}">
                <a16:creationId xmlns:a16="http://schemas.microsoft.com/office/drawing/2014/main" id="{19738FD9-60D1-4D66-A0E4-3CABDD6551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784" y="467784"/>
            <a:ext cx="7418915" cy="5922963"/>
          </a:xfrm>
          <a:prstGeom prst="roundRect">
            <a:avLst>
              <a:gd name="adj" fmla="val 522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F66360F-5CB8-41CF-A425-26935E09405B}"/>
              </a:ext>
            </a:extLst>
          </p:cNvPr>
          <p:cNvSpPr>
            <a:spLocks noGrp="1"/>
          </p:cNvSpPr>
          <p:nvPr>
            <p:ph type="title"/>
          </p:nvPr>
        </p:nvSpPr>
        <p:spPr>
          <a:xfrm>
            <a:off x="1069849" y="985785"/>
            <a:ext cx="6233004" cy="1560716"/>
          </a:xfrm>
        </p:spPr>
        <p:txBody>
          <a:bodyPr>
            <a:normAutofit/>
          </a:bodyPr>
          <a:lstStyle/>
          <a:p>
            <a:r>
              <a:rPr lang="en-US"/>
              <a:t>Sit …. And Wait</a:t>
            </a:r>
            <a:endParaRPr lang="en-US" dirty="0"/>
          </a:p>
        </p:txBody>
      </p:sp>
      <p:cxnSp>
        <p:nvCxnSpPr>
          <p:cNvPr id="142" name="Straight Connector 141">
            <a:extLst>
              <a:ext uri="{FF2B5EF4-FFF2-40B4-BE49-F238E27FC236}">
                <a16:creationId xmlns:a16="http://schemas.microsoft.com/office/drawing/2014/main" id="{AD455BEA-6E29-435D-A5DB-88C5853E56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69848" y="2593449"/>
            <a:ext cx="622411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55" name="Content Placeholder 2054">
            <a:extLst>
              <a:ext uri="{FF2B5EF4-FFF2-40B4-BE49-F238E27FC236}">
                <a16:creationId xmlns:a16="http://schemas.microsoft.com/office/drawing/2014/main" id="{188F9518-D1F6-46E0-A558-D4E3BB264F00}"/>
              </a:ext>
            </a:extLst>
          </p:cNvPr>
          <p:cNvSpPr>
            <a:spLocks noGrp="1"/>
          </p:cNvSpPr>
          <p:nvPr>
            <p:ph idx="1"/>
          </p:nvPr>
        </p:nvSpPr>
        <p:spPr>
          <a:xfrm>
            <a:off x="1069849" y="2855840"/>
            <a:ext cx="6233003" cy="3196168"/>
          </a:xfrm>
        </p:spPr>
        <p:txBody>
          <a:bodyPr>
            <a:normAutofit/>
          </a:bodyPr>
          <a:lstStyle/>
          <a:p>
            <a:r>
              <a:rPr lang="en-US" dirty="0"/>
              <a:t>Now we add the Water</a:t>
            </a:r>
          </a:p>
          <a:p>
            <a:pPr lvl="1"/>
            <a:r>
              <a:rPr lang="en-US" dirty="0"/>
              <a:t>Let simmer overnight, or approximately 12 hours</a:t>
            </a:r>
          </a:p>
          <a:p>
            <a:pPr lvl="1"/>
            <a:r>
              <a:rPr lang="en-US" dirty="0"/>
              <a:t>By letting it simmer over night, all the flavors can become more concentrated in the soup</a:t>
            </a:r>
          </a:p>
          <a:p>
            <a:pPr lvl="1"/>
            <a:r>
              <a:rPr lang="en-US" dirty="0"/>
              <a:t>Skim the Broth periodically as the gunk from all the bones will rise.  Skim and remove all the impurities from the soup for a clean hearty broth.</a:t>
            </a:r>
          </a:p>
        </p:txBody>
      </p:sp>
      <p:sp>
        <p:nvSpPr>
          <p:cNvPr id="144" name="Rounded Rectangle 18">
            <a:extLst>
              <a:ext uri="{FF2B5EF4-FFF2-40B4-BE49-F238E27FC236}">
                <a16:creationId xmlns:a16="http://schemas.microsoft.com/office/drawing/2014/main" id="{C0279480-9DCB-4A52-99D2-EF55FEE1F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7012862" cy="5516602"/>
          </a:xfrm>
          <a:prstGeom prst="roundRect">
            <a:avLst>
              <a:gd name="adj" fmla="val 246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7278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6" name="Rectangle 70">
            <a:extLst>
              <a:ext uri="{FF2B5EF4-FFF2-40B4-BE49-F238E27FC236}">
                <a16:creationId xmlns:a16="http://schemas.microsoft.com/office/drawing/2014/main" id="{97EFD6C0-4699-424C-BE69-E30073859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7" name="Picture 72">
            <a:extLst>
              <a:ext uri="{FF2B5EF4-FFF2-40B4-BE49-F238E27FC236}">
                <a16:creationId xmlns:a16="http://schemas.microsoft.com/office/drawing/2014/main" id="{B48AE42D-35D0-4D8E-B018-43E7FA60DE8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duotone>
              <a:srgbClr val="484A56"/>
              <a:srgbClr val="484A56"/>
            </a:duotone>
            <a:extLst>
              <a:ext uri="{28A0092B-C50C-407E-A947-70E740481C1C}">
                <a14:useLocalDpi xmlns:a14="http://schemas.microsoft.com/office/drawing/2010/main" val="0"/>
              </a:ext>
            </a:extLst>
          </a:blip>
          <a:stretch>
            <a:fillRect/>
          </a:stretch>
        </p:blipFill>
        <p:spPr>
          <a:xfrm>
            <a:off x="2368" y="0"/>
            <a:ext cx="12187263" cy="6858000"/>
          </a:xfrm>
          <a:prstGeom prst="rect">
            <a:avLst/>
          </a:prstGeom>
        </p:spPr>
      </p:pic>
      <p:sp>
        <p:nvSpPr>
          <p:cNvPr id="75" name="Rounded Rectangle 17">
            <a:extLst>
              <a:ext uri="{FF2B5EF4-FFF2-40B4-BE49-F238E27FC236}">
                <a16:creationId xmlns:a16="http://schemas.microsoft.com/office/drawing/2014/main" id="{F7D11F93-0057-4226-B5D5-8AB82E5CBF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784" y="467784"/>
            <a:ext cx="11260976" cy="5922963"/>
          </a:xfrm>
          <a:prstGeom prst="roundRect">
            <a:avLst>
              <a:gd name="adj" fmla="val 522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7" name="Straight Connector 76">
            <a:extLst>
              <a:ext uri="{FF2B5EF4-FFF2-40B4-BE49-F238E27FC236}">
                <a16:creationId xmlns:a16="http://schemas.microsoft.com/office/drawing/2014/main" id="{877CFE52-6078-47DF-ACA5-83303EAE18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69848" y="2593449"/>
            <a:ext cx="6816852"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074" name="Picture 2" descr="Related image">
            <a:extLst>
              <a:ext uri="{FF2B5EF4-FFF2-40B4-BE49-F238E27FC236}">
                <a16:creationId xmlns:a16="http://schemas.microsoft.com/office/drawing/2014/main" id="{1DA3AA52-5128-46CB-A641-2CC56CFC04C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68" r="8711" b="4"/>
          <a:stretch/>
        </p:blipFill>
        <p:spPr bwMode="auto">
          <a:xfrm>
            <a:off x="8307942" y="670965"/>
            <a:ext cx="3219226" cy="5516602"/>
          </a:xfrm>
          <a:prstGeom prst="rect">
            <a:avLst/>
          </a:prstGeom>
          <a:noFill/>
          <a:extLst>
            <a:ext uri="{909E8E84-426E-40DD-AFC4-6F175D3DCCD1}">
              <a14:hiddenFill xmlns:a14="http://schemas.microsoft.com/office/drawing/2010/main">
                <a:solidFill>
                  <a:srgbClr val="FFFFFF"/>
                </a:solidFill>
              </a14:hiddenFill>
            </a:ext>
          </a:extLst>
        </p:spPr>
      </p:pic>
      <p:sp>
        <p:nvSpPr>
          <p:cNvPr id="79" name="Freeform 21">
            <a:extLst>
              <a:ext uri="{FF2B5EF4-FFF2-40B4-BE49-F238E27FC236}">
                <a16:creationId xmlns:a16="http://schemas.microsoft.com/office/drawing/2014/main" id="{7CF4FD05-2BBD-420B-BE4F-E095016CAB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4" y="474134"/>
            <a:ext cx="11260976" cy="5922963"/>
          </a:xfrm>
          <a:custGeom>
            <a:avLst/>
            <a:gdLst>
              <a:gd name="connsiteX0" fmla="*/ 336522 w 11260976"/>
              <a:gd name="connsiteY0" fmla="*/ 196832 h 5922963"/>
              <a:gd name="connsiteX1" fmla="*/ 209530 w 11260976"/>
              <a:gd name="connsiteY1" fmla="*/ 323824 h 5922963"/>
              <a:gd name="connsiteX2" fmla="*/ 209530 w 11260976"/>
              <a:gd name="connsiteY2" fmla="*/ 5586441 h 5922963"/>
              <a:gd name="connsiteX3" fmla="*/ 336522 w 11260976"/>
              <a:gd name="connsiteY3" fmla="*/ 5713433 h 5922963"/>
              <a:gd name="connsiteX4" fmla="*/ 10938742 w 11260976"/>
              <a:gd name="connsiteY4" fmla="*/ 5713433 h 5922963"/>
              <a:gd name="connsiteX5" fmla="*/ 11065734 w 11260976"/>
              <a:gd name="connsiteY5" fmla="*/ 5586441 h 5922963"/>
              <a:gd name="connsiteX6" fmla="*/ 11065734 w 11260976"/>
              <a:gd name="connsiteY6" fmla="*/ 323824 h 5922963"/>
              <a:gd name="connsiteX7" fmla="*/ 10938742 w 11260976"/>
              <a:gd name="connsiteY7" fmla="*/ 196832 h 5922963"/>
              <a:gd name="connsiteX8" fmla="*/ 309593 w 11260976"/>
              <a:gd name="connsiteY8" fmla="*/ 0 h 5922963"/>
              <a:gd name="connsiteX9" fmla="*/ 10951383 w 11260976"/>
              <a:gd name="connsiteY9" fmla="*/ 0 h 5922963"/>
              <a:gd name="connsiteX10" fmla="*/ 11260976 w 11260976"/>
              <a:gd name="connsiteY10" fmla="*/ 309593 h 5922963"/>
              <a:gd name="connsiteX11" fmla="*/ 11260976 w 11260976"/>
              <a:gd name="connsiteY11" fmla="*/ 5613370 h 5922963"/>
              <a:gd name="connsiteX12" fmla="*/ 10951383 w 11260976"/>
              <a:gd name="connsiteY12" fmla="*/ 5922963 h 5922963"/>
              <a:gd name="connsiteX13" fmla="*/ 309593 w 11260976"/>
              <a:gd name="connsiteY13" fmla="*/ 5922963 h 5922963"/>
              <a:gd name="connsiteX14" fmla="*/ 0 w 11260976"/>
              <a:gd name="connsiteY14" fmla="*/ 5613370 h 5922963"/>
              <a:gd name="connsiteX15" fmla="*/ 0 w 11260976"/>
              <a:gd name="connsiteY15" fmla="*/ 309593 h 5922963"/>
              <a:gd name="connsiteX16" fmla="*/ 309593 w 11260976"/>
              <a:gd name="connsiteY16" fmla="*/ 0 h 592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260976" h="5922963">
                <a:moveTo>
                  <a:pt x="336522" y="196832"/>
                </a:moveTo>
                <a:cubicBezTo>
                  <a:pt x="266386" y="196832"/>
                  <a:pt x="209530" y="253688"/>
                  <a:pt x="209530" y="323824"/>
                </a:cubicBezTo>
                <a:lnTo>
                  <a:pt x="209530" y="5586441"/>
                </a:lnTo>
                <a:cubicBezTo>
                  <a:pt x="209530" y="5656577"/>
                  <a:pt x="266386" y="5713433"/>
                  <a:pt x="336522" y="5713433"/>
                </a:cubicBezTo>
                <a:lnTo>
                  <a:pt x="10938742" y="5713433"/>
                </a:lnTo>
                <a:cubicBezTo>
                  <a:pt x="11008878" y="5713433"/>
                  <a:pt x="11065734" y="5656577"/>
                  <a:pt x="11065734" y="5586441"/>
                </a:cubicBezTo>
                <a:lnTo>
                  <a:pt x="11065734" y="323824"/>
                </a:lnTo>
                <a:cubicBezTo>
                  <a:pt x="11065734" y="253688"/>
                  <a:pt x="11008878" y="196832"/>
                  <a:pt x="10938742" y="196832"/>
                </a:cubicBezTo>
                <a:close/>
                <a:moveTo>
                  <a:pt x="309593" y="0"/>
                </a:moveTo>
                <a:lnTo>
                  <a:pt x="10951383" y="0"/>
                </a:lnTo>
                <a:cubicBezTo>
                  <a:pt x="11122366" y="0"/>
                  <a:pt x="11260976" y="138610"/>
                  <a:pt x="11260976" y="309593"/>
                </a:cubicBezTo>
                <a:lnTo>
                  <a:pt x="11260976" y="5613370"/>
                </a:lnTo>
                <a:cubicBezTo>
                  <a:pt x="11260976" y="5784353"/>
                  <a:pt x="11122366" y="5922963"/>
                  <a:pt x="10951383" y="5922963"/>
                </a:cubicBezTo>
                <a:lnTo>
                  <a:pt x="309593" y="5922963"/>
                </a:lnTo>
                <a:cubicBezTo>
                  <a:pt x="138610" y="5922963"/>
                  <a:pt x="0" y="5784353"/>
                  <a:pt x="0" y="5613370"/>
                </a:cubicBezTo>
                <a:lnTo>
                  <a:pt x="0" y="309593"/>
                </a:lnTo>
                <a:cubicBezTo>
                  <a:pt x="0" y="138610"/>
                  <a:pt x="138610" y="0"/>
                  <a:pt x="309593"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ounded Rectangle 18">
            <a:extLst>
              <a:ext uri="{FF2B5EF4-FFF2-40B4-BE49-F238E27FC236}">
                <a16:creationId xmlns:a16="http://schemas.microsoft.com/office/drawing/2014/main" id="{1297324A-1231-479D-8772-B8C4E1D2A4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10856204" cy="5516602"/>
          </a:xfrm>
          <a:prstGeom prst="roundRect">
            <a:avLst>
              <a:gd name="adj" fmla="val 246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7F828B-70A0-4C81-BBB6-410DD2D3ECE7}"/>
              </a:ext>
            </a:extLst>
          </p:cNvPr>
          <p:cNvSpPr>
            <a:spLocks noGrp="1"/>
          </p:cNvSpPr>
          <p:nvPr>
            <p:ph type="title"/>
          </p:nvPr>
        </p:nvSpPr>
        <p:spPr>
          <a:xfrm>
            <a:off x="1069848" y="985785"/>
            <a:ext cx="6816851" cy="1560716"/>
          </a:xfrm>
        </p:spPr>
        <p:txBody>
          <a:bodyPr>
            <a:normAutofit/>
          </a:bodyPr>
          <a:lstStyle/>
          <a:p>
            <a:r>
              <a:rPr lang="en-US"/>
              <a:t>Putting the Bowl Together</a:t>
            </a:r>
            <a:endParaRPr lang="en-US" dirty="0"/>
          </a:p>
        </p:txBody>
      </p:sp>
      <p:sp>
        <p:nvSpPr>
          <p:cNvPr id="3" name="Content Placeholder 2">
            <a:extLst>
              <a:ext uri="{FF2B5EF4-FFF2-40B4-BE49-F238E27FC236}">
                <a16:creationId xmlns:a16="http://schemas.microsoft.com/office/drawing/2014/main" id="{B6EE3705-4493-4883-9832-4D01BBDF6CA4}"/>
              </a:ext>
            </a:extLst>
          </p:cNvPr>
          <p:cNvSpPr>
            <a:spLocks noGrp="1"/>
          </p:cNvSpPr>
          <p:nvPr>
            <p:ph idx="1"/>
          </p:nvPr>
        </p:nvSpPr>
        <p:spPr>
          <a:xfrm>
            <a:off x="1069849" y="2855840"/>
            <a:ext cx="6816852" cy="3149034"/>
          </a:xfrm>
        </p:spPr>
        <p:txBody>
          <a:bodyPr>
            <a:normAutofit/>
          </a:bodyPr>
          <a:lstStyle/>
          <a:p>
            <a:pPr>
              <a:lnSpc>
                <a:spcPct val="101000"/>
              </a:lnSpc>
            </a:pPr>
            <a:r>
              <a:rPr lang="en-US" sz="1500"/>
              <a:t>Boil Rice Noodles for a minute</a:t>
            </a:r>
          </a:p>
          <a:p>
            <a:pPr lvl="1">
              <a:lnSpc>
                <a:spcPct val="101000"/>
              </a:lnSpc>
            </a:pPr>
            <a:r>
              <a:rPr lang="en-US" sz="1500"/>
              <a:t>They Cook a lot faster due to their thin nature</a:t>
            </a:r>
          </a:p>
          <a:p>
            <a:pPr>
              <a:lnSpc>
                <a:spcPct val="101000"/>
              </a:lnSpc>
            </a:pPr>
            <a:r>
              <a:rPr lang="en-US" sz="1500"/>
              <a:t>To the Bowl, add…</a:t>
            </a:r>
          </a:p>
          <a:p>
            <a:pPr lvl="1">
              <a:lnSpc>
                <a:spcPct val="101000"/>
              </a:lnSpc>
            </a:pPr>
            <a:r>
              <a:rPr lang="en-US" sz="1500"/>
              <a:t>Raw thinly sliced beef brisket</a:t>
            </a:r>
          </a:p>
          <a:p>
            <a:pPr lvl="1">
              <a:lnSpc>
                <a:spcPct val="101000"/>
              </a:lnSpc>
            </a:pPr>
            <a:r>
              <a:rPr lang="en-US" sz="1500"/>
              <a:t>Shredded Onion</a:t>
            </a:r>
          </a:p>
          <a:p>
            <a:pPr lvl="1">
              <a:lnSpc>
                <a:spcPct val="101000"/>
              </a:lnSpc>
            </a:pPr>
            <a:r>
              <a:rPr lang="en-US" sz="1500"/>
              <a:t>Green Onions</a:t>
            </a:r>
          </a:p>
          <a:p>
            <a:pPr lvl="1">
              <a:lnSpc>
                <a:spcPct val="101000"/>
              </a:lnSpc>
            </a:pPr>
            <a:r>
              <a:rPr lang="en-US" sz="1500"/>
              <a:t>Vietnamese Meatballs</a:t>
            </a:r>
          </a:p>
          <a:p>
            <a:pPr lvl="1">
              <a:lnSpc>
                <a:spcPct val="101000"/>
              </a:lnSpc>
            </a:pPr>
            <a:r>
              <a:rPr lang="en-US" sz="1500"/>
              <a:t>Beansprouts</a:t>
            </a:r>
          </a:p>
          <a:p>
            <a:pPr lvl="1">
              <a:lnSpc>
                <a:spcPct val="101000"/>
              </a:lnSpc>
            </a:pPr>
            <a:r>
              <a:rPr lang="en-US" sz="1500"/>
              <a:t>The </a:t>
            </a:r>
            <a:r>
              <a:rPr lang="en-US" sz="1500" err="1"/>
              <a:t>Delicous</a:t>
            </a:r>
            <a:r>
              <a:rPr lang="en-US" sz="1500"/>
              <a:t> Soup</a:t>
            </a:r>
          </a:p>
        </p:txBody>
      </p:sp>
    </p:spTree>
    <p:extLst>
      <p:ext uri="{BB962C8B-B14F-4D97-AF65-F5344CB8AC3E}">
        <p14:creationId xmlns:p14="http://schemas.microsoft.com/office/powerpoint/2010/main" val="1281610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Related image">
            <a:extLst>
              <a:ext uri="{FF2B5EF4-FFF2-40B4-BE49-F238E27FC236}">
                <a16:creationId xmlns:a16="http://schemas.microsoft.com/office/drawing/2014/main" id="{CC60A53E-06DA-4F9E-9774-C0E2E3B65BE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091" r="10363" b="-1"/>
          <a:stretch/>
        </p:blipFill>
        <p:spPr bwMode="auto">
          <a:xfrm>
            <a:off x="-231" y="10"/>
            <a:ext cx="12192000" cy="6862703"/>
          </a:xfrm>
          <a:prstGeom prst="rect">
            <a:avLst/>
          </a:prstGeom>
          <a:noFill/>
          <a:extLst>
            <a:ext uri="{909E8E84-426E-40DD-AFC4-6F175D3DCCD1}">
              <a14:hiddenFill xmlns:a14="http://schemas.microsoft.com/office/drawing/2010/main">
                <a:solidFill>
                  <a:srgbClr val="FFFFFF"/>
                </a:solidFill>
              </a14:hiddenFill>
            </a:ext>
          </a:extLst>
        </p:spPr>
      </p:pic>
      <p:sp>
        <p:nvSpPr>
          <p:cNvPr id="71" name="Rounded Rectangle 17">
            <a:extLst>
              <a:ext uri="{FF2B5EF4-FFF2-40B4-BE49-F238E27FC236}">
                <a16:creationId xmlns:a16="http://schemas.microsoft.com/office/drawing/2014/main" id="{19738FD9-60D1-4D66-A0E4-3CABDD6551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784" y="467784"/>
            <a:ext cx="7418915" cy="5922963"/>
          </a:xfrm>
          <a:prstGeom prst="roundRect">
            <a:avLst>
              <a:gd name="adj" fmla="val 522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8F39F63-1954-4080-8786-0245C171F4E4}"/>
              </a:ext>
            </a:extLst>
          </p:cNvPr>
          <p:cNvSpPr>
            <a:spLocks noGrp="1"/>
          </p:cNvSpPr>
          <p:nvPr>
            <p:ph type="title"/>
          </p:nvPr>
        </p:nvSpPr>
        <p:spPr>
          <a:xfrm>
            <a:off x="1069849" y="985785"/>
            <a:ext cx="6233004" cy="1560716"/>
          </a:xfrm>
        </p:spPr>
        <p:txBody>
          <a:bodyPr>
            <a:normAutofit/>
          </a:bodyPr>
          <a:lstStyle/>
          <a:p>
            <a:r>
              <a:rPr lang="en-US" dirty="0"/>
              <a:t>How to Make Pho Healthier</a:t>
            </a:r>
          </a:p>
        </p:txBody>
      </p:sp>
      <p:cxnSp>
        <p:nvCxnSpPr>
          <p:cNvPr id="73" name="Straight Connector 72">
            <a:extLst>
              <a:ext uri="{FF2B5EF4-FFF2-40B4-BE49-F238E27FC236}">
                <a16:creationId xmlns:a16="http://schemas.microsoft.com/office/drawing/2014/main" id="{AD455BEA-6E29-435D-A5DB-88C5853E56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69848" y="2593449"/>
            <a:ext cx="622411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1763179-3B92-4D82-B7ED-8213412D6471}"/>
              </a:ext>
            </a:extLst>
          </p:cNvPr>
          <p:cNvSpPr>
            <a:spLocks noGrp="1"/>
          </p:cNvSpPr>
          <p:nvPr>
            <p:ph idx="1"/>
          </p:nvPr>
        </p:nvSpPr>
        <p:spPr>
          <a:xfrm>
            <a:off x="1069849" y="2855840"/>
            <a:ext cx="6233003" cy="3196168"/>
          </a:xfrm>
        </p:spPr>
        <p:txBody>
          <a:bodyPr>
            <a:normAutofit/>
          </a:bodyPr>
          <a:lstStyle/>
          <a:p>
            <a:r>
              <a:rPr lang="en-US" dirty="0"/>
              <a:t>Instead of Making Pho Bo (or Beef Pho)</a:t>
            </a:r>
          </a:p>
          <a:p>
            <a:pPr lvl="1"/>
            <a:r>
              <a:rPr lang="en-US" dirty="0"/>
              <a:t>Try Pho Ga (Chicken) or Pho Do Bien (Seafood)</a:t>
            </a:r>
          </a:p>
          <a:p>
            <a:pPr lvl="1"/>
            <a:r>
              <a:rPr lang="en-US" dirty="0"/>
              <a:t>By doing this, we are cutting down on the red meats, as well as using leaner forms of protein.  </a:t>
            </a:r>
          </a:p>
          <a:p>
            <a:pPr lvl="1"/>
            <a:r>
              <a:rPr lang="en-US" dirty="0"/>
              <a:t>It makes the soup and the meats that come along with it, more leaner and healthier, instead of the heartier beef alternative.</a:t>
            </a:r>
          </a:p>
          <a:p>
            <a:pPr marL="0" indent="0">
              <a:buNone/>
            </a:pPr>
            <a:endParaRPr lang="en-US" dirty="0"/>
          </a:p>
        </p:txBody>
      </p:sp>
      <p:sp>
        <p:nvSpPr>
          <p:cNvPr id="75" name="Rounded Rectangle 18">
            <a:extLst>
              <a:ext uri="{FF2B5EF4-FFF2-40B4-BE49-F238E27FC236}">
                <a16:creationId xmlns:a16="http://schemas.microsoft.com/office/drawing/2014/main" id="{C0279480-9DCB-4A52-99D2-EF55FEE1F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7012862" cy="5516602"/>
          </a:xfrm>
          <a:prstGeom prst="roundRect">
            <a:avLst>
              <a:gd name="adj" fmla="val 246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9439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D1B923F-5F00-4712-8462-88C21174AE10}"/>
              </a:ext>
            </a:extLst>
          </p:cNvPr>
          <p:cNvSpPr>
            <a:spLocks noGrp="1"/>
          </p:cNvSpPr>
          <p:nvPr>
            <p:ph type="title"/>
          </p:nvPr>
        </p:nvSpPr>
        <p:spPr>
          <a:xfrm>
            <a:off x="2933700" y="568325"/>
            <a:ext cx="8770938" cy="1560513"/>
          </a:xfrm>
        </p:spPr>
        <p:txBody>
          <a:bodyPr>
            <a:normAutofit/>
          </a:bodyPr>
          <a:lstStyle/>
          <a:p>
            <a:r>
              <a:rPr lang="en-US" dirty="0"/>
              <a:t>How to Make Pho Healthier</a:t>
            </a:r>
          </a:p>
        </p:txBody>
      </p:sp>
      <p:sp>
        <p:nvSpPr>
          <p:cNvPr id="3" name="Content Placeholder 2">
            <a:extLst>
              <a:ext uri="{FF2B5EF4-FFF2-40B4-BE49-F238E27FC236}">
                <a16:creationId xmlns:a16="http://schemas.microsoft.com/office/drawing/2014/main" id="{BAB75224-4081-4336-B1F6-AE7614EF283D}"/>
              </a:ext>
            </a:extLst>
          </p:cNvPr>
          <p:cNvSpPr>
            <a:spLocks noGrp="1"/>
          </p:cNvSpPr>
          <p:nvPr>
            <p:ph idx="1"/>
          </p:nvPr>
        </p:nvSpPr>
        <p:spPr>
          <a:xfrm>
            <a:off x="2933699" y="2438400"/>
            <a:ext cx="5348909" cy="3651504"/>
          </a:xfrm>
        </p:spPr>
        <p:txBody>
          <a:bodyPr>
            <a:normAutofit/>
          </a:bodyPr>
          <a:lstStyle/>
          <a:p>
            <a:pPr>
              <a:lnSpc>
                <a:spcPct val="101000"/>
              </a:lnSpc>
            </a:pPr>
            <a:r>
              <a:rPr lang="en-US" dirty="0"/>
              <a:t>Don’t use the Condiments</a:t>
            </a:r>
            <a:endParaRPr lang="en-US"/>
          </a:p>
          <a:p>
            <a:pPr lvl="1">
              <a:lnSpc>
                <a:spcPct val="101000"/>
              </a:lnSpc>
            </a:pPr>
            <a:r>
              <a:rPr lang="en-US" dirty="0"/>
              <a:t>Pho Usually comes with 2 condiments</a:t>
            </a:r>
            <a:endParaRPr lang="en-US"/>
          </a:p>
          <a:p>
            <a:pPr lvl="1">
              <a:lnSpc>
                <a:spcPct val="101000"/>
              </a:lnSpc>
            </a:pPr>
            <a:r>
              <a:rPr lang="en-US" dirty="0"/>
              <a:t>Hoisin Sauce</a:t>
            </a:r>
            <a:endParaRPr lang="en-US"/>
          </a:p>
          <a:p>
            <a:pPr lvl="2">
              <a:lnSpc>
                <a:spcPct val="101000"/>
              </a:lnSpc>
            </a:pPr>
            <a:r>
              <a:rPr lang="en-US" dirty="0"/>
              <a:t>A sweet and savory soy bean paste.  </a:t>
            </a:r>
            <a:endParaRPr lang="en-US"/>
          </a:p>
          <a:p>
            <a:pPr lvl="2">
              <a:lnSpc>
                <a:spcPct val="101000"/>
              </a:lnSpc>
            </a:pPr>
            <a:r>
              <a:rPr lang="en-US" dirty="0"/>
              <a:t>It contains a high amount of sodium and sugars</a:t>
            </a:r>
            <a:endParaRPr lang="en-US"/>
          </a:p>
          <a:p>
            <a:pPr lvl="1">
              <a:lnSpc>
                <a:spcPct val="101000"/>
              </a:lnSpc>
            </a:pPr>
            <a:r>
              <a:rPr lang="en-US" dirty="0"/>
              <a:t>Sriracha  </a:t>
            </a:r>
            <a:endParaRPr lang="en-US"/>
          </a:p>
          <a:p>
            <a:pPr lvl="2">
              <a:lnSpc>
                <a:spcPct val="101000"/>
              </a:lnSpc>
            </a:pPr>
            <a:r>
              <a:rPr lang="en-US" dirty="0"/>
              <a:t>A spicy sauce made of chili peppers, garlic, and vinegar. </a:t>
            </a:r>
            <a:endParaRPr lang="en-US"/>
          </a:p>
          <a:p>
            <a:pPr lvl="2">
              <a:lnSpc>
                <a:spcPct val="101000"/>
              </a:lnSpc>
            </a:pPr>
            <a:r>
              <a:rPr lang="en-US" dirty="0"/>
              <a:t>It also contains a high amount of sodium and sugars</a:t>
            </a:r>
            <a:endParaRPr lang="en-US"/>
          </a:p>
        </p:txBody>
      </p:sp>
      <p:pic>
        <p:nvPicPr>
          <p:cNvPr id="5122" name="Picture 2" descr="Related image">
            <a:extLst>
              <a:ext uri="{FF2B5EF4-FFF2-40B4-BE49-F238E27FC236}">
                <a16:creationId xmlns:a16="http://schemas.microsoft.com/office/drawing/2014/main" id="{438EAD63-62BB-44F7-9706-8ADB91A1C15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308823" y="2555913"/>
            <a:ext cx="1856961" cy="35370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1964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6" name="Picture 2" descr="Image result for vietnamese food">
            <a:extLst>
              <a:ext uri="{FF2B5EF4-FFF2-40B4-BE49-F238E27FC236}">
                <a16:creationId xmlns:a16="http://schemas.microsoft.com/office/drawing/2014/main" id="{E872D5FA-6BD0-445F-97E1-B432848E679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859" r="9091" b="13192"/>
          <a:stretch/>
        </p:blipFill>
        <p:spPr bwMode="auto">
          <a:xfrm>
            <a:off x="-231" y="10"/>
            <a:ext cx="12192000" cy="6862703"/>
          </a:xfrm>
          <a:prstGeom prst="rect">
            <a:avLst/>
          </a:prstGeom>
          <a:noFill/>
          <a:extLst>
            <a:ext uri="{909E8E84-426E-40DD-AFC4-6F175D3DCCD1}">
              <a14:hiddenFill xmlns:a14="http://schemas.microsoft.com/office/drawing/2010/main">
                <a:solidFill>
                  <a:srgbClr val="FFFFFF"/>
                </a:solidFill>
              </a14:hiddenFill>
            </a:ext>
          </a:extLst>
        </p:spPr>
      </p:pic>
      <p:sp>
        <p:nvSpPr>
          <p:cNvPr id="71" name="Rounded Rectangle 17">
            <a:extLst>
              <a:ext uri="{FF2B5EF4-FFF2-40B4-BE49-F238E27FC236}">
                <a16:creationId xmlns:a16="http://schemas.microsoft.com/office/drawing/2014/main" id="{19738FD9-60D1-4D66-A0E4-3CABDD6551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784" y="467784"/>
            <a:ext cx="7418915" cy="5922963"/>
          </a:xfrm>
          <a:prstGeom prst="roundRect">
            <a:avLst>
              <a:gd name="adj" fmla="val 522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E63B3D6-D754-40C5-AE11-272C5B032E46}"/>
              </a:ext>
            </a:extLst>
          </p:cNvPr>
          <p:cNvSpPr>
            <a:spLocks noGrp="1"/>
          </p:cNvSpPr>
          <p:nvPr>
            <p:ph type="title"/>
          </p:nvPr>
        </p:nvSpPr>
        <p:spPr>
          <a:xfrm>
            <a:off x="1069849" y="985785"/>
            <a:ext cx="6233004" cy="1560716"/>
          </a:xfrm>
        </p:spPr>
        <p:txBody>
          <a:bodyPr>
            <a:normAutofit/>
          </a:bodyPr>
          <a:lstStyle/>
          <a:p>
            <a:r>
              <a:rPr lang="en-US" dirty="0"/>
              <a:t>Reflection</a:t>
            </a:r>
          </a:p>
        </p:txBody>
      </p:sp>
      <p:cxnSp>
        <p:nvCxnSpPr>
          <p:cNvPr id="73" name="Straight Connector 72">
            <a:extLst>
              <a:ext uri="{FF2B5EF4-FFF2-40B4-BE49-F238E27FC236}">
                <a16:creationId xmlns:a16="http://schemas.microsoft.com/office/drawing/2014/main" id="{AD455BEA-6E29-435D-A5DB-88C5853E56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69848" y="2593449"/>
            <a:ext cx="622411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1324EAC-B92D-4D20-921E-C13475A045C1}"/>
              </a:ext>
            </a:extLst>
          </p:cNvPr>
          <p:cNvSpPr>
            <a:spLocks noGrp="1"/>
          </p:cNvSpPr>
          <p:nvPr>
            <p:ph idx="1"/>
          </p:nvPr>
        </p:nvSpPr>
        <p:spPr>
          <a:xfrm>
            <a:off x="1069849" y="2855840"/>
            <a:ext cx="6233003" cy="3196168"/>
          </a:xfrm>
        </p:spPr>
        <p:txBody>
          <a:bodyPr>
            <a:normAutofit/>
          </a:bodyPr>
          <a:lstStyle/>
          <a:p>
            <a:pPr>
              <a:lnSpc>
                <a:spcPct val="101000"/>
              </a:lnSpc>
            </a:pPr>
            <a:r>
              <a:rPr lang="en-US" sz="1600"/>
              <a:t>I learned from this project exactly how my culture has affected my likes and dislikes towards certain foods.</a:t>
            </a:r>
          </a:p>
          <a:p>
            <a:pPr>
              <a:lnSpc>
                <a:spcPct val="101000"/>
              </a:lnSpc>
            </a:pPr>
            <a:r>
              <a:rPr lang="en-US" sz="1600"/>
              <a:t>My culture is a huge factor in what I like and I don’t like.  For example, because I ate rice so much as a child (every meal), I very much dislike white rice.  </a:t>
            </a:r>
          </a:p>
          <a:p>
            <a:pPr>
              <a:lnSpc>
                <a:spcPct val="101000"/>
              </a:lnSpc>
            </a:pPr>
            <a:r>
              <a:rPr lang="en-US" sz="1600"/>
              <a:t>One thing that has stuck with me is the fact that I too like sweet meats.  A nice sweet protein like lobster or a sweet glaze with some steak are my favorite foods.  </a:t>
            </a:r>
          </a:p>
          <a:p>
            <a:pPr>
              <a:lnSpc>
                <a:spcPct val="101000"/>
              </a:lnSpc>
            </a:pPr>
            <a:r>
              <a:rPr lang="en-US" sz="1600"/>
              <a:t>Who I am is linked to my culture, and my culture is very much embodied through its food.  The way you eat, the utensils you use, the art on the bowls all link to exactly how I react to foods.</a:t>
            </a:r>
          </a:p>
        </p:txBody>
      </p:sp>
      <p:sp>
        <p:nvSpPr>
          <p:cNvPr id="75" name="Rounded Rectangle 18">
            <a:extLst>
              <a:ext uri="{FF2B5EF4-FFF2-40B4-BE49-F238E27FC236}">
                <a16:creationId xmlns:a16="http://schemas.microsoft.com/office/drawing/2014/main" id="{C0279480-9DCB-4A52-99D2-EF55FEE1F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7012862" cy="5516602"/>
          </a:xfrm>
          <a:prstGeom prst="roundRect">
            <a:avLst>
              <a:gd name="adj" fmla="val 246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6878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A0231D3-CC2F-409A-B036-FB2246FC7F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A06624E-E443-4592-9AED-7CE218BD24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368" y="0"/>
            <a:ext cx="12187263" cy="6858000"/>
          </a:xfrm>
          <a:prstGeom prst="rect">
            <a:avLst/>
          </a:prstGeom>
        </p:spPr>
      </p:pic>
      <p:sp>
        <p:nvSpPr>
          <p:cNvPr id="18" name="Rounded Rectangle 7">
            <a:extLst>
              <a:ext uri="{FF2B5EF4-FFF2-40B4-BE49-F238E27FC236}">
                <a16:creationId xmlns:a16="http://schemas.microsoft.com/office/drawing/2014/main" id="{B2B25AC6-3D3C-49A0-A553-59EEF68B8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67784" y="467784"/>
            <a:ext cx="11260976" cy="5922963"/>
          </a:xfrm>
          <a:prstGeom prst="roundRect">
            <a:avLst>
              <a:gd name="adj" fmla="val 522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8">
            <a:extLst>
              <a:ext uri="{FF2B5EF4-FFF2-40B4-BE49-F238E27FC236}">
                <a16:creationId xmlns:a16="http://schemas.microsoft.com/office/drawing/2014/main" id="{D6104D2A-F099-4832-8DA3-B58F7750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4" y="474134"/>
            <a:ext cx="11260976" cy="5922963"/>
          </a:xfrm>
          <a:custGeom>
            <a:avLst/>
            <a:gdLst>
              <a:gd name="connsiteX0" fmla="*/ 336522 w 11260976"/>
              <a:gd name="connsiteY0" fmla="*/ 196832 h 5922963"/>
              <a:gd name="connsiteX1" fmla="*/ 209530 w 11260976"/>
              <a:gd name="connsiteY1" fmla="*/ 323824 h 5922963"/>
              <a:gd name="connsiteX2" fmla="*/ 209530 w 11260976"/>
              <a:gd name="connsiteY2" fmla="*/ 5586441 h 5922963"/>
              <a:gd name="connsiteX3" fmla="*/ 336522 w 11260976"/>
              <a:gd name="connsiteY3" fmla="*/ 5713433 h 5922963"/>
              <a:gd name="connsiteX4" fmla="*/ 10938742 w 11260976"/>
              <a:gd name="connsiteY4" fmla="*/ 5713433 h 5922963"/>
              <a:gd name="connsiteX5" fmla="*/ 11065734 w 11260976"/>
              <a:gd name="connsiteY5" fmla="*/ 5586441 h 5922963"/>
              <a:gd name="connsiteX6" fmla="*/ 11065734 w 11260976"/>
              <a:gd name="connsiteY6" fmla="*/ 323824 h 5922963"/>
              <a:gd name="connsiteX7" fmla="*/ 10938742 w 11260976"/>
              <a:gd name="connsiteY7" fmla="*/ 196832 h 5922963"/>
              <a:gd name="connsiteX8" fmla="*/ 309593 w 11260976"/>
              <a:gd name="connsiteY8" fmla="*/ 0 h 5922963"/>
              <a:gd name="connsiteX9" fmla="*/ 10951383 w 11260976"/>
              <a:gd name="connsiteY9" fmla="*/ 0 h 5922963"/>
              <a:gd name="connsiteX10" fmla="*/ 11260976 w 11260976"/>
              <a:gd name="connsiteY10" fmla="*/ 309593 h 5922963"/>
              <a:gd name="connsiteX11" fmla="*/ 11260976 w 11260976"/>
              <a:gd name="connsiteY11" fmla="*/ 5613370 h 5922963"/>
              <a:gd name="connsiteX12" fmla="*/ 10951383 w 11260976"/>
              <a:gd name="connsiteY12" fmla="*/ 5922963 h 5922963"/>
              <a:gd name="connsiteX13" fmla="*/ 309593 w 11260976"/>
              <a:gd name="connsiteY13" fmla="*/ 5922963 h 5922963"/>
              <a:gd name="connsiteX14" fmla="*/ 0 w 11260976"/>
              <a:gd name="connsiteY14" fmla="*/ 5613370 h 5922963"/>
              <a:gd name="connsiteX15" fmla="*/ 0 w 11260976"/>
              <a:gd name="connsiteY15" fmla="*/ 309593 h 5922963"/>
              <a:gd name="connsiteX16" fmla="*/ 309593 w 11260976"/>
              <a:gd name="connsiteY16" fmla="*/ 0 h 592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260976" h="5922963">
                <a:moveTo>
                  <a:pt x="336522" y="196832"/>
                </a:moveTo>
                <a:cubicBezTo>
                  <a:pt x="266386" y="196832"/>
                  <a:pt x="209530" y="253688"/>
                  <a:pt x="209530" y="323824"/>
                </a:cubicBezTo>
                <a:lnTo>
                  <a:pt x="209530" y="5586441"/>
                </a:lnTo>
                <a:cubicBezTo>
                  <a:pt x="209530" y="5656577"/>
                  <a:pt x="266386" y="5713433"/>
                  <a:pt x="336522" y="5713433"/>
                </a:cubicBezTo>
                <a:lnTo>
                  <a:pt x="10938742" y="5713433"/>
                </a:lnTo>
                <a:cubicBezTo>
                  <a:pt x="11008878" y="5713433"/>
                  <a:pt x="11065734" y="5656577"/>
                  <a:pt x="11065734" y="5586441"/>
                </a:cubicBezTo>
                <a:lnTo>
                  <a:pt x="11065734" y="323824"/>
                </a:lnTo>
                <a:cubicBezTo>
                  <a:pt x="11065734" y="253688"/>
                  <a:pt x="11008878" y="196832"/>
                  <a:pt x="10938742" y="196832"/>
                </a:cubicBezTo>
                <a:close/>
                <a:moveTo>
                  <a:pt x="309593" y="0"/>
                </a:moveTo>
                <a:lnTo>
                  <a:pt x="10951383" y="0"/>
                </a:lnTo>
                <a:cubicBezTo>
                  <a:pt x="11122366" y="0"/>
                  <a:pt x="11260976" y="138610"/>
                  <a:pt x="11260976" y="309593"/>
                </a:cubicBezTo>
                <a:lnTo>
                  <a:pt x="11260976" y="5613370"/>
                </a:lnTo>
                <a:cubicBezTo>
                  <a:pt x="11260976" y="5784353"/>
                  <a:pt x="11122366" y="5922963"/>
                  <a:pt x="10951383" y="5922963"/>
                </a:cubicBezTo>
                <a:lnTo>
                  <a:pt x="309593" y="5922963"/>
                </a:lnTo>
                <a:cubicBezTo>
                  <a:pt x="138610" y="5922963"/>
                  <a:pt x="0" y="5784353"/>
                  <a:pt x="0" y="5613370"/>
                </a:cubicBezTo>
                <a:lnTo>
                  <a:pt x="0" y="309593"/>
                </a:lnTo>
                <a:cubicBezTo>
                  <a:pt x="0" y="138610"/>
                  <a:pt x="138610" y="0"/>
                  <a:pt x="309593"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Rounded Rectangle 8">
            <a:extLst>
              <a:ext uri="{FF2B5EF4-FFF2-40B4-BE49-F238E27FC236}">
                <a16:creationId xmlns:a16="http://schemas.microsoft.com/office/drawing/2014/main" id="{12D811BC-E69A-41B2-93E5-2F7219C76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10856204" cy="5516602"/>
          </a:xfrm>
          <a:prstGeom prst="roundRect">
            <a:avLst>
              <a:gd name="adj" fmla="val 2462"/>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E3155B-5DF8-459C-BFCA-65C3EF7F21C3}"/>
              </a:ext>
            </a:extLst>
          </p:cNvPr>
          <p:cNvSpPr>
            <a:spLocks noGrp="1"/>
          </p:cNvSpPr>
          <p:nvPr>
            <p:ph type="ctrTitle"/>
          </p:nvPr>
        </p:nvSpPr>
        <p:spPr>
          <a:xfrm>
            <a:off x="1181100" y="4940533"/>
            <a:ext cx="3793678" cy="776798"/>
          </a:xfrm>
        </p:spPr>
        <p:txBody>
          <a:bodyPr>
            <a:normAutofit/>
          </a:bodyPr>
          <a:lstStyle/>
          <a:p>
            <a:r>
              <a:rPr lang="en-US" dirty="0">
                <a:solidFill>
                  <a:srgbClr val="FEFCF7"/>
                </a:solidFill>
              </a:rPr>
              <a:t>My Sister</a:t>
            </a:r>
          </a:p>
        </p:txBody>
      </p:sp>
      <p:sp>
        <p:nvSpPr>
          <p:cNvPr id="3" name="Content Placeholder 2">
            <a:extLst>
              <a:ext uri="{FF2B5EF4-FFF2-40B4-BE49-F238E27FC236}">
                <a16:creationId xmlns:a16="http://schemas.microsoft.com/office/drawing/2014/main" id="{5AC9E095-FE68-4DBA-A31C-F5132BA4BA99}"/>
              </a:ext>
            </a:extLst>
          </p:cNvPr>
          <p:cNvSpPr>
            <a:spLocks noGrp="1"/>
          </p:cNvSpPr>
          <p:nvPr>
            <p:ph type="subTitle" idx="1"/>
          </p:nvPr>
        </p:nvSpPr>
        <p:spPr>
          <a:xfrm>
            <a:off x="990962" y="901411"/>
            <a:ext cx="3793678" cy="1037760"/>
          </a:xfrm>
        </p:spPr>
        <p:txBody>
          <a:bodyPr>
            <a:noAutofit/>
          </a:bodyPr>
          <a:lstStyle/>
          <a:p>
            <a:pPr marL="285750" indent="-285750">
              <a:lnSpc>
                <a:spcPct val="120000"/>
              </a:lnSpc>
              <a:buFont typeface="Calibri" panose="020F0502020204030204" pitchFamily="34" charset="0"/>
              <a:buChar char="―"/>
            </a:pPr>
            <a:r>
              <a:rPr lang="en-US" sz="1600" dirty="0">
                <a:solidFill>
                  <a:srgbClr val="FEFCF7"/>
                </a:solidFill>
              </a:rPr>
              <a:t>This is my Sister, Theresa Pham.  </a:t>
            </a:r>
          </a:p>
          <a:p>
            <a:pPr marL="285750" indent="-285750">
              <a:lnSpc>
                <a:spcPct val="120000"/>
              </a:lnSpc>
              <a:buFont typeface="Calibri" panose="020F0502020204030204" pitchFamily="34" charset="0"/>
              <a:buChar char="―"/>
            </a:pPr>
            <a:r>
              <a:rPr lang="en-US" sz="1600" dirty="0">
                <a:solidFill>
                  <a:srgbClr val="FEFCF7"/>
                </a:solidFill>
              </a:rPr>
              <a:t>She is 24 years old, born and raised in San Diego, and is Bilingual in English and Vietnamese</a:t>
            </a:r>
          </a:p>
          <a:p>
            <a:pPr marL="285750" indent="-285750">
              <a:lnSpc>
                <a:spcPct val="120000"/>
              </a:lnSpc>
              <a:buFont typeface="Calibri" panose="020F0502020204030204" pitchFamily="34" charset="0"/>
              <a:buChar char="―"/>
            </a:pPr>
            <a:r>
              <a:rPr lang="en-US" sz="1600" dirty="0">
                <a:solidFill>
                  <a:srgbClr val="FEFCF7"/>
                </a:solidFill>
              </a:rPr>
              <a:t>She is also a San Diego State Alumni with a BS in Kinesiology </a:t>
            </a:r>
          </a:p>
          <a:p>
            <a:pPr marL="285750" indent="-285750">
              <a:lnSpc>
                <a:spcPct val="120000"/>
              </a:lnSpc>
              <a:buFont typeface="Calibri" panose="020F0502020204030204" pitchFamily="34" charset="0"/>
              <a:buChar char="―"/>
            </a:pPr>
            <a:r>
              <a:rPr lang="en-US" sz="1600" dirty="0">
                <a:solidFill>
                  <a:srgbClr val="FEFCF7"/>
                </a:solidFill>
              </a:rPr>
              <a:t>We are both 3 quarters Vietnamese, 1 quarter Chinese.</a:t>
            </a:r>
          </a:p>
          <a:p>
            <a:pPr marL="285750" indent="-285750">
              <a:lnSpc>
                <a:spcPct val="120000"/>
              </a:lnSpc>
              <a:buFont typeface="Calibri" panose="020F0502020204030204" pitchFamily="34" charset="0"/>
              <a:buChar char="―"/>
            </a:pPr>
            <a:r>
              <a:rPr lang="en-US" sz="1600" dirty="0">
                <a:solidFill>
                  <a:srgbClr val="FEFCF7"/>
                </a:solidFill>
              </a:rPr>
              <a:t>We have 3 dogs, because she is a huge dog lover.  </a:t>
            </a:r>
          </a:p>
          <a:p>
            <a:pPr marL="285750" indent="-285750">
              <a:lnSpc>
                <a:spcPct val="120000"/>
              </a:lnSpc>
              <a:buFont typeface="Calibri" panose="020F0502020204030204" pitchFamily="34" charset="0"/>
              <a:buChar char="―"/>
            </a:pPr>
            <a:endParaRPr lang="en-US" sz="1600" dirty="0">
              <a:solidFill>
                <a:srgbClr val="FEFCF7"/>
              </a:solidFill>
            </a:endParaRPr>
          </a:p>
          <a:p>
            <a:pPr marL="285750" indent="-285750">
              <a:lnSpc>
                <a:spcPct val="120000"/>
              </a:lnSpc>
              <a:buFont typeface="Calibri" panose="020F0502020204030204" pitchFamily="34" charset="0"/>
              <a:buChar char="―"/>
            </a:pPr>
            <a:endParaRPr lang="en-US" sz="1600" dirty="0">
              <a:solidFill>
                <a:srgbClr val="FEFCF7"/>
              </a:solidFill>
            </a:endParaRPr>
          </a:p>
        </p:txBody>
      </p:sp>
      <p:cxnSp>
        <p:nvCxnSpPr>
          <p:cNvPr id="24" name="Straight Connector 23">
            <a:extLst>
              <a:ext uri="{FF2B5EF4-FFF2-40B4-BE49-F238E27FC236}">
                <a16:creationId xmlns:a16="http://schemas.microsoft.com/office/drawing/2014/main" id="{54B60D76-4B4C-459C-A0A8-89D092FD21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81100"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Round Same Side Corner Rectangle 3">
            <a:extLst>
              <a:ext uri="{FF2B5EF4-FFF2-40B4-BE49-F238E27FC236}">
                <a16:creationId xmlns:a16="http://schemas.microsoft.com/office/drawing/2014/main" id="{55D1FBB0-B8BB-4A78-9540-167908817C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56458" y="710510"/>
            <a:ext cx="5516601" cy="5437518"/>
          </a:xfrm>
          <a:prstGeom prst="round2SameRect">
            <a:avLst>
              <a:gd name="adj1" fmla="val 2412"/>
              <a:gd name="adj2" fmla="val 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69D25C0-871F-43AC-A7B8-F695429927F3}"/>
              </a:ext>
            </a:extLst>
          </p:cNvPr>
          <p:cNvPicPr>
            <a:picLocks noChangeAspect="1"/>
          </p:cNvPicPr>
          <p:nvPr/>
        </p:nvPicPr>
        <p:blipFill>
          <a:blip r:embed="rId3"/>
          <a:stretch>
            <a:fillRect/>
          </a:stretch>
        </p:blipFill>
        <p:spPr>
          <a:xfrm>
            <a:off x="7504259" y="945627"/>
            <a:ext cx="2577128" cy="500413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63762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FF5C4964-2B7E-4B79-997B-3F4FF3B09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32" name="Freeform 5">
              <a:extLst>
                <a:ext uri="{FF2B5EF4-FFF2-40B4-BE49-F238E27FC236}">
                  <a16:creationId xmlns:a16="http://schemas.microsoft.com/office/drawing/2014/main" id="{41CCC2DF-9B64-4AD5-9D3B-E9165DDD9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33" name="Freeform 9">
              <a:extLst>
                <a:ext uri="{FF2B5EF4-FFF2-40B4-BE49-F238E27FC236}">
                  <a16:creationId xmlns:a16="http://schemas.microsoft.com/office/drawing/2014/main" id="{A84C4C7F-9B81-4DF4-BFD1-9A4A8988F8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34" name="Freeform 13">
              <a:extLst>
                <a:ext uri="{FF2B5EF4-FFF2-40B4-BE49-F238E27FC236}">
                  <a16:creationId xmlns:a16="http://schemas.microsoft.com/office/drawing/2014/main" id="{3DC49E10-BF5A-413B-B929-A3A2EEA4CD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36" name="Freeform 57">
            <a:extLst>
              <a:ext uri="{FF2B5EF4-FFF2-40B4-BE49-F238E27FC236}">
                <a16:creationId xmlns:a16="http://schemas.microsoft.com/office/drawing/2014/main" id="{4C99D49E-2BAF-489F-A5F6-6B484E232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28" name="Group 37">
            <a:extLst>
              <a:ext uri="{FF2B5EF4-FFF2-40B4-BE49-F238E27FC236}">
                <a16:creationId xmlns:a16="http://schemas.microsoft.com/office/drawing/2014/main" id="{1BBE7040-4A1B-4F7D-A576-C1CC7361A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0300" y="467784"/>
            <a:ext cx="4875213" cy="5922963"/>
            <a:chOff x="7320300" y="467784"/>
            <a:chExt cx="4875213" cy="5922963"/>
          </a:xfrm>
        </p:grpSpPr>
        <p:sp>
          <p:nvSpPr>
            <p:cNvPr id="39" name="Freeform 206">
              <a:extLst>
                <a:ext uri="{FF2B5EF4-FFF2-40B4-BE49-F238E27FC236}">
                  <a16:creationId xmlns:a16="http://schemas.microsoft.com/office/drawing/2014/main" id="{A5C39BD9-8F21-4C56-830A-49B31CA6C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9" name="Freeform 211">
              <a:extLst>
                <a:ext uri="{FF2B5EF4-FFF2-40B4-BE49-F238E27FC236}">
                  <a16:creationId xmlns:a16="http://schemas.microsoft.com/office/drawing/2014/main" id="{33D7514E-4DA7-4B17-B932-12DB88EAA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41" name="Straight Connector 40">
              <a:extLst>
                <a:ext uri="{FF2B5EF4-FFF2-40B4-BE49-F238E27FC236}">
                  <a16:creationId xmlns:a16="http://schemas.microsoft.com/office/drawing/2014/main" id="{43787B3C-7589-4D19-98F6-25F0E6BA81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43" name="Rectangle 42">
            <a:extLst>
              <a:ext uri="{FF2B5EF4-FFF2-40B4-BE49-F238E27FC236}">
                <a16:creationId xmlns:a16="http://schemas.microsoft.com/office/drawing/2014/main" id="{87D43B25-441E-45C5-B580-0F3473804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4E372B76-3394-44A9-8FC2-411F9492B5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368" y="0"/>
            <a:ext cx="12187263" cy="6858000"/>
          </a:xfrm>
          <a:prstGeom prst="rect">
            <a:avLst/>
          </a:prstGeom>
        </p:spPr>
      </p:pic>
      <p:sp>
        <p:nvSpPr>
          <p:cNvPr id="47" name="Rounded Rectangle 7">
            <a:extLst>
              <a:ext uri="{FF2B5EF4-FFF2-40B4-BE49-F238E27FC236}">
                <a16:creationId xmlns:a16="http://schemas.microsoft.com/office/drawing/2014/main" id="{25F111DA-F795-498D-A7B3-1C6B3DAA9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67784" y="467784"/>
            <a:ext cx="11260976" cy="5922963"/>
          </a:xfrm>
          <a:prstGeom prst="roundRect">
            <a:avLst>
              <a:gd name="adj" fmla="val 522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18">
            <a:extLst>
              <a:ext uri="{FF2B5EF4-FFF2-40B4-BE49-F238E27FC236}">
                <a16:creationId xmlns:a16="http://schemas.microsoft.com/office/drawing/2014/main" id="{1AC58FA3-612E-436F-A937-EB8127A49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4" y="474134"/>
            <a:ext cx="11260976" cy="5922963"/>
          </a:xfrm>
          <a:custGeom>
            <a:avLst/>
            <a:gdLst>
              <a:gd name="connsiteX0" fmla="*/ 336522 w 11260976"/>
              <a:gd name="connsiteY0" fmla="*/ 196832 h 5922963"/>
              <a:gd name="connsiteX1" fmla="*/ 209530 w 11260976"/>
              <a:gd name="connsiteY1" fmla="*/ 323824 h 5922963"/>
              <a:gd name="connsiteX2" fmla="*/ 209530 w 11260976"/>
              <a:gd name="connsiteY2" fmla="*/ 5586441 h 5922963"/>
              <a:gd name="connsiteX3" fmla="*/ 336522 w 11260976"/>
              <a:gd name="connsiteY3" fmla="*/ 5713433 h 5922963"/>
              <a:gd name="connsiteX4" fmla="*/ 10938742 w 11260976"/>
              <a:gd name="connsiteY4" fmla="*/ 5713433 h 5922963"/>
              <a:gd name="connsiteX5" fmla="*/ 11065734 w 11260976"/>
              <a:gd name="connsiteY5" fmla="*/ 5586441 h 5922963"/>
              <a:gd name="connsiteX6" fmla="*/ 11065734 w 11260976"/>
              <a:gd name="connsiteY6" fmla="*/ 323824 h 5922963"/>
              <a:gd name="connsiteX7" fmla="*/ 10938742 w 11260976"/>
              <a:gd name="connsiteY7" fmla="*/ 196832 h 5922963"/>
              <a:gd name="connsiteX8" fmla="*/ 309593 w 11260976"/>
              <a:gd name="connsiteY8" fmla="*/ 0 h 5922963"/>
              <a:gd name="connsiteX9" fmla="*/ 10951383 w 11260976"/>
              <a:gd name="connsiteY9" fmla="*/ 0 h 5922963"/>
              <a:gd name="connsiteX10" fmla="*/ 11260976 w 11260976"/>
              <a:gd name="connsiteY10" fmla="*/ 309593 h 5922963"/>
              <a:gd name="connsiteX11" fmla="*/ 11260976 w 11260976"/>
              <a:gd name="connsiteY11" fmla="*/ 5613370 h 5922963"/>
              <a:gd name="connsiteX12" fmla="*/ 10951383 w 11260976"/>
              <a:gd name="connsiteY12" fmla="*/ 5922963 h 5922963"/>
              <a:gd name="connsiteX13" fmla="*/ 309593 w 11260976"/>
              <a:gd name="connsiteY13" fmla="*/ 5922963 h 5922963"/>
              <a:gd name="connsiteX14" fmla="*/ 0 w 11260976"/>
              <a:gd name="connsiteY14" fmla="*/ 5613370 h 5922963"/>
              <a:gd name="connsiteX15" fmla="*/ 0 w 11260976"/>
              <a:gd name="connsiteY15" fmla="*/ 309593 h 5922963"/>
              <a:gd name="connsiteX16" fmla="*/ 309593 w 11260976"/>
              <a:gd name="connsiteY16" fmla="*/ 0 h 592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260976" h="5922963">
                <a:moveTo>
                  <a:pt x="336522" y="196832"/>
                </a:moveTo>
                <a:cubicBezTo>
                  <a:pt x="266386" y="196832"/>
                  <a:pt x="209530" y="253688"/>
                  <a:pt x="209530" y="323824"/>
                </a:cubicBezTo>
                <a:lnTo>
                  <a:pt x="209530" y="5586441"/>
                </a:lnTo>
                <a:cubicBezTo>
                  <a:pt x="209530" y="5656577"/>
                  <a:pt x="266386" y="5713433"/>
                  <a:pt x="336522" y="5713433"/>
                </a:cubicBezTo>
                <a:lnTo>
                  <a:pt x="10938742" y="5713433"/>
                </a:lnTo>
                <a:cubicBezTo>
                  <a:pt x="11008878" y="5713433"/>
                  <a:pt x="11065734" y="5656577"/>
                  <a:pt x="11065734" y="5586441"/>
                </a:cubicBezTo>
                <a:lnTo>
                  <a:pt x="11065734" y="323824"/>
                </a:lnTo>
                <a:cubicBezTo>
                  <a:pt x="11065734" y="253688"/>
                  <a:pt x="11008878" y="196832"/>
                  <a:pt x="10938742" y="196832"/>
                </a:cubicBezTo>
                <a:close/>
                <a:moveTo>
                  <a:pt x="309593" y="0"/>
                </a:moveTo>
                <a:lnTo>
                  <a:pt x="10951383" y="0"/>
                </a:lnTo>
                <a:cubicBezTo>
                  <a:pt x="11122366" y="0"/>
                  <a:pt x="11260976" y="138610"/>
                  <a:pt x="11260976" y="309593"/>
                </a:cubicBezTo>
                <a:lnTo>
                  <a:pt x="11260976" y="5613370"/>
                </a:lnTo>
                <a:cubicBezTo>
                  <a:pt x="11260976" y="5784353"/>
                  <a:pt x="11122366" y="5922963"/>
                  <a:pt x="10951383" y="5922963"/>
                </a:cubicBezTo>
                <a:lnTo>
                  <a:pt x="309593" y="5922963"/>
                </a:lnTo>
                <a:cubicBezTo>
                  <a:pt x="138610" y="5922963"/>
                  <a:pt x="0" y="5784353"/>
                  <a:pt x="0" y="5613370"/>
                </a:cubicBezTo>
                <a:lnTo>
                  <a:pt x="0" y="309593"/>
                </a:lnTo>
                <a:cubicBezTo>
                  <a:pt x="0" y="138610"/>
                  <a:pt x="138610" y="0"/>
                  <a:pt x="309593"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Rounded Rectangle 8">
            <a:extLst>
              <a:ext uri="{FF2B5EF4-FFF2-40B4-BE49-F238E27FC236}">
                <a16:creationId xmlns:a16="http://schemas.microsoft.com/office/drawing/2014/main" id="{EFB270EA-8BBF-49E4-A29D-190B55C7E5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10856204" cy="5516602"/>
          </a:xfrm>
          <a:prstGeom prst="roundRect">
            <a:avLst>
              <a:gd name="adj" fmla="val 2462"/>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8F9B6F-662F-4CCB-A3EC-27E9A1B6A689}"/>
              </a:ext>
            </a:extLst>
          </p:cNvPr>
          <p:cNvSpPr>
            <a:spLocks noGrp="1"/>
          </p:cNvSpPr>
          <p:nvPr>
            <p:ph type="title"/>
          </p:nvPr>
        </p:nvSpPr>
        <p:spPr>
          <a:xfrm>
            <a:off x="955446" y="4722276"/>
            <a:ext cx="3793678" cy="3349641"/>
          </a:xfrm>
        </p:spPr>
        <p:txBody>
          <a:bodyPr vert="horz" lIns="91440" tIns="45720" rIns="91440" bIns="45720" rtlCol="0" anchor="t">
            <a:normAutofit/>
          </a:bodyPr>
          <a:lstStyle/>
          <a:p>
            <a:pPr algn="l"/>
            <a:r>
              <a:rPr lang="en-US" dirty="0">
                <a:solidFill>
                  <a:srgbClr val="FEFCF7"/>
                </a:solidFill>
              </a:rPr>
              <a:t>Food in Her Life</a:t>
            </a:r>
          </a:p>
        </p:txBody>
      </p:sp>
      <p:sp>
        <p:nvSpPr>
          <p:cNvPr id="26" name="Content Placeholder 9">
            <a:extLst>
              <a:ext uri="{FF2B5EF4-FFF2-40B4-BE49-F238E27FC236}">
                <a16:creationId xmlns:a16="http://schemas.microsoft.com/office/drawing/2014/main" id="{44410BC4-2094-470D-B268-BECEC4432D54}"/>
              </a:ext>
            </a:extLst>
          </p:cNvPr>
          <p:cNvSpPr>
            <a:spLocks noGrp="1"/>
          </p:cNvSpPr>
          <p:nvPr>
            <p:ph type="body" idx="1"/>
          </p:nvPr>
        </p:nvSpPr>
        <p:spPr>
          <a:xfrm>
            <a:off x="955446" y="809423"/>
            <a:ext cx="4702985" cy="3647900"/>
          </a:xfrm>
        </p:spPr>
        <p:txBody>
          <a:bodyPr vert="horz" lIns="91440" tIns="45720" rIns="91440" bIns="45720" rtlCol="0" anchor="t">
            <a:normAutofit lnSpcReduction="10000"/>
          </a:bodyPr>
          <a:lstStyle/>
          <a:p>
            <a:pPr algn="l">
              <a:lnSpc>
                <a:spcPct val="120000"/>
              </a:lnSpc>
              <a:spcBef>
                <a:spcPts val="930"/>
              </a:spcBef>
            </a:pPr>
            <a:r>
              <a:rPr lang="en-US" sz="1800" dirty="0">
                <a:solidFill>
                  <a:srgbClr val="FEFCF7"/>
                </a:solidFill>
              </a:rPr>
              <a:t>“What major cooking practices and values did you experience as you were growing up”</a:t>
            </a:r>
          </a:p>
          <a:p>
            <a:pPr lvl="1">
              <a:lnSpc>
                <a:spcPct val="120000"/>
              </a:lnSpc>
            </a:pPr>
            <a:r>
              <a:rPr lang="en-US" sz="1800" dirty="0">
                <a:solidFill>
                  <a:srgbClr val="FEFCF7"/>
                </a:solidFill>
              </a:rPr>
              <a:t>“I grew up in a home where Mom was always cooking in the morning and night.  She prepared meals before going off to bed.  We always had a protein, whether it be fried fish, Vietnamese marinated steak, or crispy pork belly.  Along with that was always a bowl or rice, and maybe finish it off with a warm soup.  So rice, meat, and soup was my staple growing up.”</a:t>
            </a:r>
          </a:p>
          <a:p>
            <a:pPr marL="0" lvl="1">
              <a:lnSpc>
                <a:spcPct val="120000"/>
              </a:lnSpc>
            </a:pPr>
            <a:endParaRPr lang="en-US" sz="700" dirty="0">
              <a:solidFill>
                <a:srgbClr val="FEFCF7"/>
              </a:solidFill>
            </a:endParaRPr>
          </a:p>
        </p:txBody>
      </p:sp>
      <p:cxnSp>
        <p:nvCxnSpPr>
          <p:cNvPr id="53" name="Straight Connector 52">
            <a:extLst>
              <a:ext uri="{FF2B5EF4-FFF2-40B4-BE49-F238E27FC236}">
                <a16:creationId xmlns:a16="http://schemas.microsoft.com/office/drawing/2014/main" id="{5AE986F5-BEF4-494F-A833-9E3FDCEFD4F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81100"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55" name="Round Same Side Corner Rectangle 3">
            <a:extLst>
              <a:ext uri="{FF2B5EF4-FFF2-40B4-BE49-F238E27FC236}">
                <a16:creationId xmlns:a16="http://schemas.microsoft.com/office/drawing/2014/main" id="{DAF9B6B5-2DCB-4AF5-9F47-CE57B1AFE6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56458" y="710510"/>
            <a:ext cx="5516601" cy="5437518"/>
          </a:xfrm>
          <a:prstGeom prst="round2SameRect">
            <a:avLst>
              <a:gd name="adj1" fmla="val 2412"/>
              <a:gd name="adj2" fmla="val 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ounded Rectangle 19">
            <a:extLst>
              <a:ext uri="{FF2B5EF4-FFF2-40B4-BE49-F238E27FC236}">
                <a16:creationId xmlns:a16="http://schemas.microsoft.com/office/drawing/2014/main" id="{1A0E2E88-273A-4B8E-9C5D-E7D6B3654E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2464" y="1308487"/>
            <a:ext cx="4152160" cy="4285867"/>
          </a:xfrm>
          <a:prstGeom prst="roundRect">
            <a:avLst>
              <a:gd name="adj" fmla="val 2462"/>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4" name="Content Placeholder 4">
            <a:extLst>
              <a:ext uri="{FF2B5EF4-FFF2-40B4-BE49-F238E27FC236}">
                <a16:creationId xmlns:a16="http://schemas.microsoft.com/office/drawing/2014/main" id="{A2B79417-02B1-4340-BFDF-DBCF0BCFEF5D}"/>
              </a:ext>
            </a:extLst>
          </p:cNvPr>
          <p:cNvPicPr>
            <a:picLocks noChangeAspect="1"/>
          </p:cNvPicPr>
          <p:nvPr/>
        </p:nvPicPr>
        <p:blipFill rotWithShape="1">
          <a:blip r:embed="rId3"/>
          <a:srcRect l="9586" r="415" b="4"/>
          <a:stretch/>
        </p:blipFill>
        <p:spPr>
          <a:xfrm>
            <a:off x="7094722" y="2002096"/>
            <a:ext cx="3495124" cy="2912518"/>
          </a:xfrm>
          <a:prstGeom prst="rect">
            <a:avLst/>
          </a:prstGeom>
        </p:spPr>
      </p:pic>
    </p:spTree>
    <p:extLst>
      <p:ext uri="{BB962C8B-B14F-4D97-AF65-F5344CB8AC3E}">
        <p14:creationId xmlns:p14="http://schemas.microsoft.com/office/powerpoint/2010/main" val="683429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FF5C4964-2B7E-4B79-997B-3F4FF3B09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22" name="Freeform 5">
              <a:extLst>
                <a:ext uri="{FF2B5EF4-FFF2-40B4-BE49-F238E27FC236}">
                  <a16:creationId xmlns:a16="http://schemas.microsoft.com/office/drawing/2014/main" id="{41CCC2DF-9B64-4AD5-9D3B-E9165DDD9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23" name="Freeform 9">
              <a:extLst>
                <a:ext uri="{FF2B5EF4-FFF2-40B4-BE49-F238E27FC236}">
                  <a16:creationId xmlns:a16="http://schemas.microsoft.com/office/drawing/2014/main" id="{A84C4C7F-9B81-4DF4-BFD1-9A4A8988F8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4" name="Freeform 13">
              <a:extLst>
                <a:ext uri="{FF2B5EF4-FFF2-40B4-BE49-F238E27FC236}">
                  <a16:creationId xmlns:a16="http://schemas.microsoft.com/office/drawing/2014/main" id="{3DC49E10-BF5A-413B-B929-A3A2EEA4CD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26" name="Freeform 57">
            <a:extLst>
              <a:ext uri="{FF2B5EF4-FFF2-40B4-BE49-F238E27FC236}">
                <a16:creationId xmlns:a16="http://schemas.microsoft.com/office/drawing/2014/main" id="{4C99D49E-2BAF-489F-A5F6-6B484E232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28" name="Group 27">
            <a:extLst>
              <a:ext uri="{FF2B5EF4-FFF2-40B4-BE49-F238E27FC236}">
                <a16:creationId xmlns:a16="http://schemas.microsoft.com/office/drawing/2014/main" id="{1BBE7040-4A1B-4F7D-A576-C1CC7361A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0300" y="467784"/>
            <a:ext cx="4875213" cy="5922963"/>
            <a:chOff x="7320300" y="467784"/>
            <a:chExt cx="4875213" cy="5922963"/>
          </a:xfrm>
        </p:grpSpPr>
        <p:sp>
          <p:nvSpPr>
            <p:cNvPr id="29" name="Freeform 206">
              <a:extLst>
                <a:ext uri="{FF2B5EF4-FFF2-40B4-BE49-F238E27FC236}">
                  <a16:creationId xmlns:a16="http://schemas.microsoft.com/office/drawing/2014/main" id="{A5C39BD9-8F21-4C56-830A-49B31CA6C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30" name="Freeform 211">
              <a:extLst>
                <a:ext uri="{FF2B5EF4-FFF2-40B4-BE49-F238E27FC236}">
                  <a16:creationId xmlns:a16="http://schemas.microsoft.com/office/drawing/2014/main" id="{33D7514E-4DA7-4B17-B932-12DB88EAA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31" name="Straight Connector 30">
              <a:extLst>
                <a:ext uri="{FF2B5EF4-FFF2-40B4-BE49-F238E27FC236}">
                  <a16:creationId xmlns:a16="http://schemas.microsoft.com/office/drawing/2014/main" id="{43787B3C-7589-4D19-98F6-25F0E6BA81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33" name="Rectangle 32">
            <a:extLst>
              <a:ext uri="{FF2B5EF4-FFF2-40B4-BE49-F238E27FC236}">
                <a16:creationId xmlns:a16="http://schemas.microsoft.com/office/drawing/2014/main" id="{BA0231D3-CC2F-409A-B036-FB2246FC7F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DA06624E-E443-4592-9AED-7CE218BD24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368" y="0"/>
            <a:ext cx="12187263" cy="6858000"/>
          </a:xfrm>
          <a:prstGeom prst="rect">
            <a:avLst/>
          </a:prstGeom>
        </p:spPr>
      </p:pic>
      <p:sp>
        <p:nvSpPr>
          <p:cNvPr id="37" name="Rounded Rectangle 7">
            <a:extLst>
              <a:ext uri="{FF2B5EF4-FFF2-40B4-BE49-F238E27FC236}">
                <a16:creationId xmlns:a16="http://schemas.microsoft.com/office/drawing/2014/main" id="{B2B25AC6-3D3C-49A0-A553-59EEF68B8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67784" y="467784"/>
            <a:ext cx="11260976" cy="5922963"/>
          </a:xfrm>
          <a:prstGeom prst="roundRect">
            <a:avLst>
              <a:gd name="adj" fmla="val 522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18">
            <a:extLst>
              <a:ext uri="{FF2B5EF4-FFF2-40B4-BE49-F238E27FC236}">
                <a16:creationId xmlns:a16="http://schemas.microsoft.com/office/drawing/2014/main" id="{D6104D2A-F099-4832-8DA3-B58F7750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4" y="474134"/>
            <a:ext cx="11260976" cy="5922963"/>
          </a:xfrm>
          <a:custGeom>
            <a:avLst/>
            <a:gdLst>
              <a:gd name="connsiteX0" fmla="*/ 336522 w 11260976"/>
              <a:gd name="connsiteY0" fmla="*/ 196832 h 5922963"/>
              <a:gd name="connsiteX1" fmla="*/ 209530 w 11260976"/>
              <a:gd name="connsiteY1" fmla="*/ 323824 h 5922963"/>
              <a:gd name="connsiteX2" fmla="*/ 209530 w 11260976"/>
              <a:gd name="connsiteY2" fmla="*/ 5586441 h 5922963"/>
              <a:gd name="connsiteX3" fmla="*/ 336522 w 11260976"/>
              <a:gd name="connsiteY3" fmla="*/ 5713433 h 5922963"/>
              <a:gd name="connsiteX4" fmla="*/ 10938742 w 11260976"/>
              <a:gd name="connsiteY4" fmla="*/ 5713433 h 5922963"/>
              <a:gd name="connsiteX5" fmla="*/ 11065734 w 11260976"/>
              <a:gd name="connsiteY5" fmla="*/ 5586441 h 5922963"/>
              <a:gd name="connsiteX6" fmla="*/ 11065734 w 11260976"/>
              <a:gd name="connsiteY6" fmla="*/ 323824 h 5922963"/>
              <a:gd name="connsiteX7" fmla="*/ 10938742 w 11260976"/>
              <a:gd name="connsiteY7" fmla="*/ 196832 h 5922963"/>
              <a:gd name="connsiteX8" fmla="*/ 309593 w 11260976"/>
              <a:gd name="connsiteY8" fmla="*/ 0 h 5922963"/>
              <a:gd name="connsiteX9" fmla="*/ 10951383 w 11260976"/>
              <a:gd name="connsiteY9" fmla="*/ 0 h 5922963"/>
              <a:gd name="connsiteX10" fmla="*/ 11260976 w 11260976"/>
              <a:gd name="connsiteY10" fmla="*/ 309593 h 5922963"/>
              <a:gd name="connsiteX11" fmla="*/ 11260976 w 11260976"/>
              <a:gd name="connsiteY11" fmla="*/ 5613370 h 5922963"/>
              <a:gd name="connsiteX12" fmla="*/ 10951383 w 11260976"/>
              <a:gd name="connsiteY12" fmla="*/ 5922963 h 5922963"/>
              <a:gd name="connsiteX13" fmla="*/ 309593 w 11260976"/>
              <a:gd name="connsiteY13" fmla="*/ 5922963 h 5922963"/>
              <a:gd name="connsiteX14" fmla="*/ 0 w 11260976"/>
              <a:gd name="connsiteY14" fmla="*/ 5613370 h 5922963"/>
              <a:gd name="connsiteX15" fmla="*/ 0 w 11260976"/>
              <a:gd name="connsiteY15" fmla="*/ 309593 h 5922963"/>
              <a:gd name="connsiteX16" fmla="*/ 309593 w 11260976"/>
              <a:gd name="connsiteY16" fmla="*/ 0 h 592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260976" h="5922963">
                <a:moveTo>
                  <a:pt x="336522" y="196832"/>
                </a:moveTo>
                <a:cubicBezTo>
                  <a:pt x="266386" y="196832"/>
                  <a:pt x="209530" y="253688"/>
                  <a:pt x="209530" y="323824"/>
                </a:cubicBezTo>
                <a:lnTo>
                  <a:pt x="209530" y="5586441"/>
                </a:lnTo>
                <a:cubicBezTo>
                  <a:pt x="209530" y="5656577"/>
                  <a:pt x="266386" y="5713433"/>
                  <a:pt x="336522" y="5713433"/>
                </a:cubicBezTo>
                <a:lnTo>
                  <a:pt x="10938742" y="5713433"/>
                </a:lnTo>
                <a:cubicBezTo>
                  <a:pt x="11008878" y="5713433"/>
                  <a:pt x="11065734" y="5656577"/>
                  <a:pt x="11065734" y="5586441"/>
                </a:cubicBezTo>
                <a:lnTo>
                  <a:pt x="11065734" y="323824"/>
                </a:lnTo>
                <a:cubicBezTo>
                  <a:pt x="11065734" y="253688"/>
                  <a:pt x="11008878" y="196832"/>
                  <a:pt x="10938742" y="196832"/>
                </a:cubicBezTo>
                <a:close/>
                <a:moveTo>
                  <a:pt x="309593" y="0"/>
                </a:moveTo>
                <a:lnTo>
                  <a:pt x="10951383" y="0"/>
                </a:lnTo>
                <a:cubicBezTo>
                  <a:pt x="11122366" y="0"/>
                  <a:pt x="11260976" y="138610"/>
                  <a:pt x="11260976" y="309593"/>
                </a:cubicBezTo>
                <a:lnTo>
                  <a:pt x="11260976" y="5613370"/>
                </a:lnTo>
                <a:cubicBezTo>
                  <a:pt x="11260976" y="5784353"/>
                  <a:pt x="11122366" y="5922963"/>
                  <a:pt x="10951383" y="5922963"/>
                </a:cubicBezTo>
                <a:lnTo>
                  <a:pt x="309593" y="5922963"/>
                </a:lnTo>
                <a:cubicBezTo>
                  <a:pt x="138610" y="5922963"/>
                  <a:pt x="0" y="5784353"/>
                  <a:pt x="0" y="5613370"/>
                </a:cubicBezTo>
                <a:lnTo>
                  <a:pt x="0" y="309593"/>
                </a:lnTo>
                <a:cubicBezTo>
                  <a:pt x="0" y="138610"/>
                  <a:pt x="138610" y="0"/>
                  <a:pt x="309593"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Rounded Rectangle 8">
            <a:extLst>
              <a:ext uri="{FF2B5EF4-FFF2-40B4-BE49-F238E27FC236}">
                <a16:creationId xmlns:a16="http://schemas.microsoft.com/office/drawing/2014/main" id="{12D811BC-E69A-41B2-93E5-2F7219C76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10856204" cy="5516602"/>
          </a:xfrm>
          <a:prstGeom prst="roundRect">
            <a:avLst>
              <a:gd name="adj" fmla="val 2462"/>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EB40DBB9-4CAE-47BC-A590-D04625569141}"/>
              </a:ext>
            </a:extLst>
          </p:cNvPr>
          <p:cNvSpPr>
            <a:spLocks noGrp="1"/>
          </p:cNvSpPr>
          <p:nvPr>
            <p:ph type="body" idx="1"/>
          </p:nvPr>
        </p:nvSpPr>
        <p:spPr>
          <a:xfrm>
            <a:off x="1017633" y="888907"/>
            <a:ext cx="4883124" cy="3647008"/>
          </a:xfrm>
        </p:spPr>
        <p:txBody>
          <a:bodyPr vert="horz" lIns="91440" tIns="45720" rIns="91440" bIns="45720" rtlCol="0" anchor="t">
            <a:noAutofit/>
          </a:bodyPr>
          <a:lstStyle/>
          <a:p>
            <a:pPr algn="l">
              <a:lnSpc>
                <a:spcPct val="120000"/>
              </a:lnSpc>
              <a:spcBef>
                <a:spcPts val="930"/>
              </a:spcBef>
            </a:pPr>
            <a:r>
              <a:rPr lang="en-US" sz="1600" dirty="0">
                <a:solidFill>
                  <a:srgbClr val="FEFCF7"/>
                </a:solidFill>
              </a:rPr>
              <a:t>“How do your experiences differ from what is considered a common cooking practice today?”</a:t>
            </a:r>
          </a:p>
          <a:p>
            <a:pPr marL="457200" lvl="2">
              <a:lnSpc>
                <a:spcPct val="120000"/>
              </a:lnSpc>
            </a:pPr>
            <a:r>
              <a:rPr lang="en-US" sz="1400" dirty="0">
                <a:solidFill>
                  <a:srgbClr val="FEFCF7"/>
                </a:solidFill>
              </a:rPr>
              <a:t>“Well to start, most people no longer use a wok, or not use salt.  Back then, everything was cooked in a wok, like fried rice or beef or chicken stir fry.  In addition, Mom does not use salt in her cooking.  Instead, she uses salt substitutes, like the natural salts in meat or in fish sauce, which is also a huge staple in our cooking.  Also, Mom cooks her beef broth from real beef bones, and cooks it for hours overnight, instead of using the pre-packaged beef broth.  She uses that when cooking pho, a Vietnamese Noodle Dish.”</a:t>
            </a:r>
          </a:p>
          <a:p>
            <a:pPr marL="0" lvl="1">
              <a:lnSpc>
                <a:spcPct val="120000"/>
              </a:lnSpc>
            </a:pPr>
            <a:endParaRPr lang="en-US" sz="1600" dirty="0">
              <a:solidFill>
                <a:srgbClr val="FEFCF7"/>
              </a:solidFill>
            </a:endParaRPr>
          </a:p>
        </p:txBody>
      </p:sp>
      <p:cxnSp>
        <p:nvCxnSpPr>
          <p:cNvPr id="43" name="Straight Connector 42">
            <a:extLst>
              <a:ext uri="{FF2B5EF4-FFF2-40B4-BE49-F238E27FC236}">
                <a16:creationId xmlns:a16="http://schemas.microsoft.com/office/drawing/2014/main" id="{54B60D76-4B4C-459C-A0A8-89D092FD21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81100"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45" name="Round Same Side Corner Rectangle 3">
            <a:extLst>
              <a:ext uri="{FF2B5EF4-FFF2-40B4-BE49-F238E27FC236}">
                <a16:creationId xmlns:a16="http://schemas.microsoft.com/office/drawing/2014/main" id="{55D1FBB0-B8BB-4A78-9540-167908817C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56458" y="710510"/>
            <a:ext cx="5516601" cy="5437518"/>
          </a:xfrm>
          <a:prstGeom prst="round2SameRect">
            <a:avLst>
              <a:gd name="adj1" fmla="val 2412"/>
              <a:gd name="adj2" fmla="val 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4">
            <a:extLst>
              <a:ext uri="{FF2B5EF4-FFF2-40B4-BE49-F238E27FC236}">
                <a16:creationId xmlns:a16="http://schemas.microsoft.com/office/drawing/2014/main" id="{ECCFF076-AF36-43A3-B06E-B8031B41981A}"/>
              </a:ext>
            </a:extLst>
          </p:cNvPr>
          <p:cNvPicPr>
            <a:picLocks noChangeAspect="1"/>
          </p:cNvPicPr>
          <p:nvPr/>
        </p:nvPicPr>
        <p:blipFill rotWithShape="1">
          <a:blip r:embed="rId3"/>
          <a:srcRect l="11709" r="10486" b="4"/>
          <a:stretch/>
        </p:blipFill>
        <p:spPr>
          <a:xfrm>
            <a:off x="7575566" y="1293376"/>
            <a:ext cx="2499571" cy="428330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32" name="Title 1">
            <a:extLst>
              <a:ext uri="{FF2B5EF4-FFF2-40B4-BE49-F238E27FC236}">
                <a16:creationId xmlns:a16="http://schemas.microsoft.com/office/drawing/2014/main" id="{16634AD7-3638-44D7-B638-8839CECFEAC8}"/>
              </a:ext>
            </a:extLst>
          </p:cNvPr>
          <p:cNvSpPr txBox="1">
            <a:spLocks/>
          </p:cNvSpPr>
          <p:nvPr/>
        </p:nvSpPr>
        <p:spPr>
          <a:xfrm>
            <a:off x="955446" y="4722276"/>
            <a:ext cx="3793678" cy="1346115"/>
          </a:xfrm>
          <a:prstGeom prst="rect">
            <a:avLst/>
          </a:prstGeom>
        </p:spPr>
        <p:txBody>
          <a:bodyPr vert="horz" lIns="91440" tIns="45720" rIns="91440" bIns="45720" rtlCol="0" anchor="t">
            <a:normAutofit/>
          </a:bodyPr>
          <a:lstStyle>
            <a:lvl1pPr algn="ctr" defTabSz="914400" rtl="0" eaLnBrk="1" latinLnBrk="0" hangingPunct="1">
              <a:lnSpc>
                <a:spcPct val="105000"/>
              </a:lnSpc>
              <a:spcBef>
                <a:spcPct val="0"/>
              </a:spcBef>
              <a:buNone/>
              <a:defRPr sz="3900" kern="1200" baseline="0">
                <a:solidFill>
                  <a:schemeClr val="tx2">
                    <a:lumMod val="75000"/>
                    <a:lumOff val="25000"/>
                  </a:schemeClr>
                </a:solidFill>
                <a:latin typeface="+mj-lt"/>
                <a:ea typeface="+mj-ea"/>
                <a:cs typeface="+mj-cs"/>
              </a:defRPr>
            </a:lvl1pPr>
          </a:lstStyle>
          <a:p>
            <a:pPr algn="l"/>
            <a:r>
              <a:rPr lang="en-US">
                <a:solidFill>
                  <a:srgbClr val="FEFCF7"/>
                </a:solidFill>
              </a:rPr>
              <a:t>Food in Her Life</a:t>
            </a:r>
            <a:endParaRPr lang="en-US" dirty="0">
              <a:solidFill>
                <a:srgbClr val="FEFCF7"/>
              </a:solidFill>
            </a:endParaRPr>
          </a:p>
        </p:txBody>
      </p:sp>
    </p:spTree>
    <p:extLst>
      <p:ext uri="{BB962C8B-B14F-4D97-AF65-F5344CB8AC3E}">
        <p14:creationId xmlns:p14="http://schemas.microsoft.com/office/powerpoint/2010/main" val="748315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DC1F517-547F-419B-AEA0-88DA583601BF}"/>
              </a:ext>
            </a:extLst>
          </p:cNvPr>
          <p:cNvSpPr>
            <a:spLocks noGrp="1"/>
          </p:cNvSpPr>
          <p:nvPr>
            <p:ph type="ctrTitle"/>
          </p:nvPr>
        </p:nvSpPr>
        <p:spPr>
          <a:xfrm>
            <a:off x="7764323" y="4717132"/>
            <a:ext cx="3793678" cy="1297302"/>
          </a:xfrm>
        </p:spPr>
        <p:txBody>
          <a:bodyPr>
            <a:normAutofit/>
          </a:bodyPr>
          <a:lstStyle/>
          <a:p>
            <a:r>
              <a:rPr lang="en-US" dirty="0"/>
              <a:t>Food in Her Life</a:t>
            </a:r>
          </a:p>
        </p:txBody>
      </p:sp>
      <p:sp>
        <p:nvSpPr>
          <p:cNvPr id="3" name="Content Placeholder 2">
            <a:extLst>
              <a:ext uri="{FF2B5EF4-FFF2-40B4-BE49-F238E27FC236}">
                <a16:creationId xmlns:a16="http://schemas.microsoft.com/office/drawing/2014/main" id="{8E1443A9-314D-4B98-A1AB-BBB869D9D73C}"/>
              </a:ext>
            </a:extLst>
          </p:cNvPr>
          <p:cNvSpPr>
            <a:spLocks noGrp="1"/>
          </p:cNvSpPr>
          <p:nvPr>
            <p:ph type="subTitle" idx="1"/>
          </p:nvPr>
        </p:nvSpPr>
        <p:spPr>
          <a:xfrm>
            <a:off x="7556688" y="888642"/>
            <a:ext cx="4497936" cy="3606085"/>
          </a:xfrm>
        </p:spPr>
        <p:txBody>
          <a:bodyPr>
            <a:noAutofit/>
          </a:bodyPr>
          <a:lstStyle/>
          <a:p>
            <a:pPr>
              <a:lnSpc>
                <a:spcPct val="101000"/>
              </a:lnSpc>
            </a:pPr>
            <a:r>
              <a:rPr lang="en-US" sz="1300" dirty="0">
                <a:solidFill>
                  <a:schemeClr val="bg1"/>
                </a:solidFill>
              </a:rPr>
              <a:t>“How did the way you were raised affect your food choices and cooking practices today?”</a:t>
            </a:r>
          </a:p>
          <a:p>
            <a:pPr lvl="1" algn="l">
              <a:lnSpc>
                <a:spcPct val="101000"/>
              </a:lnSpc>
            </a:pPr>
            <a:r>
              <a:rPr lang="en-US" sz="1300" dirty="0">
                <a:solidFill>
                  <a:schemeClr val="bg1"/>
                </a:solidFill>
              </a:rPr>
              <a:t>“I was raised to always put effort in my cooking, to take no shortcuts.  I cook pho every now and then, and when I do, I always make the beef broth from scratch because it creates a more warm and homey taste and feel.   In our foods, I saw that a lot of Vietnamese food was centered around “sweet” meats.  Which is not technically like candy sweet, but we do use a lot of sugar in our foods.  And that has stuck with my pallet.  I actually prefer a sweeter tasting meat dish.  Mom used to cook Spam with onions and add sugar and fish sauce and it would be the best.  I cook that late at night when I'm hungry.  In addition, I cannot really handle the taste of raw salt, like when they put salt on fries.  I guess its because we never used it at home.  So till this day, I don’t need to add salt to my food.</a:t>
            </a:r>
          </a:p>
        </p:txBody>
      </p:sp>
      <p:pic>
        <p:nvPicPr>
          <p:cNvPr id="6" name="Picture 5">
            <a:extLst>
              <a:ext uri="{FF2B5EF4-FFF2-40B4-BE49-F238E27FC236}">
                <a16:creationId xmlns:a16="http://schemas.microsoft.com/office/drawing/2014/main" id="{7A1FF4F1-820C-4D85-B31B-17819BBFDBB4}"/>
              </a:ext>
            </a:extLst>
          </p:cNvPr>
          <p:cNvPicPr>
            <a:picLocks noChangeAspect="1"/>
          </p:cNvPicPr>
          <p:nvPr/>
        </p:nvPicPr>
        <p:blipFill>
          <a:blip r:embed="rId2"/>
          <a:stretch>
            <a:fillRect/>
          </a:stretch>
        </p:blipFill>
        <p:spPr>
          <a:xfrm>
            <a:off x="1286347" y="631065"/>
            <a:ext cx="4193361" cy="5241702"/>
          </a:xfrm>
          <a:prstGeom prst="rect">
            <a:avLst/>
          </a:prstGeom>
        </p:spPr>
      </p:pic>
    </p:spTree>
    <p:extLst>
      <p:ext uri="{BB962C8B-B14F-4D97-AF65-F5344CB8AC3E}">
        <p14:creationId xmlns:p14="http://schemas.microsoft.com/office/powerpoint/2010/main" val="1470634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FF5C4964-2B7E-4B79-997B-3F4FF3B09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15" name="Freeform 5">
              <a:extLst>
                <a:ext uri="{FF2B5EF4-FFF2-40B4-BE49-F238E27FC236}">
                  <a16:creationId xmlns:a16="http://schemas.microsoft.com/office/drawing/2014/main" id="{41CCC2DF-9B64-4AD5-9D3B-E9165DDD9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6" name="Freeform 9">
              <a:extLst>
                <a:ext uri="{FF2B5EF4-FFF2-40B4-BE49-F238E27FC236}">
                  <a16:creationId xmlns:a16="http://schemas.microsoft.com/office/drawing/2014/main" id="{A84C4C7F-9B81-4DF4-BFD1-9A4A8988F8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17" name="Freeform 13">
              <a:extLst>
                <a:ext uri="{FF2B5EF4-FFF2-40B4-BE49-F238E27FC236}">
                  <a16:creationId xmlns:a16="http://schemas.microsoft.com/office/drawing/2014/main" id="{3DC49E10-BF5A-413B-B929-A3A2EEA4CD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19" name="Freeform 57">
            <a:extLst>
              <a:ext uri="{FF2B5EF4-FFF2-40B4-BE49-F238E27FC236}">
                <a16:creationId xmlns:a16="http://schemas.microsoft.com/office/drawing/2014/main" id="{4C99D49E-2BAF-489F-A5F6-6B484E232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21" name="Group 20">
            <a:extLst>
              <a:ext uri="{FF2B5EF4-FFF2-40B4-BE49-F238E27FC236}">
                <a16:creationId xmlns:a16="http://schemas.microsoft.com/office/drawing/2014/main" id="{1BBE7040-4A1B-4F7D-A576-C1CC7361A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0300" y="467784"/>
            <a:ext cx="4875213" cy="5922963"/>
            <a:chOff x="7320300" y="467784"/>
            <a:chExt cx="4875213" cy="5922963"/>
          </a:xfrm>
        </p:grpSpPr>
        <p:sp>
          <p:nvSpPr>
            <p:cNvPr id="22" name="Freeform 206">
              <a:extLst>
                <a:ext uri="{FF2B5EF4-FFF2-40B4-BE49-F238E27FC236}">
                  <a16:creationId xmlns:a16="http://schemas.microsoft.com/office/drawing/2014/main" id="{A5C39BD9-8F21-4C56-830A-49B31CA6C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 name="Freeform 211">
              <a:extLst>
                <a:ext uri="{FF2B5EF4-FFF2-40B4-BE49-F238E27FC236}">
                  <a16:creationId xmlns:a16="http://schemas.microsoft.com/office/drawing/2014/main" id="{33D7514E-4DA7-4B17-B932-12DB88EAA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24" name="Straight Connector 23">
              <a:extLst>
                <a:ext uri="{FF2B5EF4-FFF2-40B4-BE49-F238E27FC236}">
                  <a16:creationId xmlns:a16="http://schemas.microsoft.com/office/drawing/2014/main" id="{43787B3C-7589-4D19-98F6-25F0E6BA81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useBgFill="1">
        <p:nvSpPr>
          <p:cNvPr id="26" name="Rectangle 25">
            <a:extLst>
              <a:ext uri="{FF2B5EF4-FFF2-40B4-BE49-F238E27FC236}">
                <a16:creationId xmlns:a16="http://schemas.microsoft.com/office/drawing/2014/main" id="{B822CABD-D601-401B-91F7-5452703B3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C37A9743-E767-4585-B074-802B44602C3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7263" cy="6858000"/>
          </a:xfrm>
          <a:prstGeom prst="rect">
            <a:avLst/>
          </a:prstGeom>
        </p:spPr>
      </p:pic>
      <p:sp>
        <p:nvSpPr>
          <p:cNvPr id="30" name="Rounded Rectangle 7">
            <a:extLst>
              <a:ext uri="{FF2B5EF4-FFF2-40B4-BE49-F238E27FC236}">
                <a16:creationId xmlns:a16="http://schemas.microsoft.com/office/drawing/2014/main" id="{E6395C23-FB28-401C-AA16-85099174DF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67784" y="467784"/>
            <a:ext cx="11260976" cy="5922963"/>
          </a:xfrm>
          <a:prstGeom prst="roundRect">
            <a:avLst>
              <a:gd name="adj" fmla="val 522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18">
            <a:extLst>
              <a:ext uri="{FF2B5EF4-FFF2-40B4-BE49-F238E27FC236}">
                <a16:creationId xmlns:a16="http://schemas.microsoft.com/office/drawing/2014/main" id="{25E72703-09FD-4701-9620-1F23FFA69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4" y="474134"/>
            <a:ext cx="11260976" cy="5922963"/>
          </a:xfrm>
          <a:custGeom>
            <a:avLst/>
            <a:gdLst>
              <a:gd name="connsiteX0" fmla="*/ 336522 w 11260976"/>
              <a:gd name="connsiteY0" fmla="*/ 196832 h 5922963"/>
              <a:gd name="connsiteX1" fmla="*/ 209530 w 11260976"/>
              <a:gd name="connsiteY1" fmla="*/ 323824 h 5922963"/>
              <a:gd name="connsiteX2" fmla="*/ 209530 w 11260976"/>
              <a:gd name="connsiteY2" fmla="*/ 5586441 h 5922963"/>
              <a:gd name="connsiteX3" fmla="*/ 336522 w 11260976"/>
              <a:gd name="connsiteY3" fmla="*/ 5713433 h 5922963"/>
              <a:gd name="connsiteX4" fmla="*/ 10938742 w 11260976"/>
              <a:gd name="connsiteY4" fmla="*/ 5713433 h 5922963"/>
              <a:gd name="connsiteX5" fmla="*/ 11065734 w 11260976"/>
              <a:gd name="connsiteY5" fmla="*/ 5586441 h 5922963"/>
              <a:gd name="connsiteX6" fmla="*/ 11065734 w 11260976"/>
              <a:gd name="connsiteY6" fmla="*/ 323824 h 5922963"/>
              <a:gd name="connsiteX7" fmla="*/ 10938742 w 11260976"/>
              <a:gd name="connsiteY7" fmla="*/ 196832 h 5922963"/>
              <a:gd name="connsiteX8" fmla="*/ 309593 w 11260976"/>
              <a:gd name="connsiteY8" fmla="*/ 0 h 5922963"/>
              <a:gd name="connsiteX9" fmla="*/ 10951383 w 11260976"/>
              <a:gd name="connsiteY9" fmla="*/ 0 h 5922963"/>
              <a:gd name="connsiteX10" fmla="*/ 11260976 w 11260976"/>
              <a:gd name="connsiteY10" fmla="*/ 309593 h 5922963"/>
              <a:gd name="connsiteX11" fmla="*/ 11260976 w 11260976"/>
              <a:gd name="connsiteY11" fmla="*/ 5613370 h 5922963"/>
              <a:gd name="connsiteX12" fmla="*/ 10951383 w 11260976"/>
              <a:gd name="connsiteY12" fmla="*/ 5922963 h 5922963"/>
              <a:gd name="connsiteX13" fmla="*/ 309593 w 11260976"/>
              <a:gd name="connsiteY13" fmla="*/ 5922963 h 5922963"/>
              <a:gd name="connsiteX14" fmla="*/ 0 w 11260976"/>
              <a:gd name="connsiteY14" fmla="*/ 5613370 h 5922963"/>
              <a:gd name="connsiteX15" fmla="*/ 0 w 11260976"/>
              <a:gd name="connsiteY15" fmla="*/ 309593 h 5922963"/>
              <a:gd name="connsiteX16" fmla="*/ 309593 w 11260976"/>
              <a:gd name="connsiteY16" fmla="*/ 0 h 592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260976" h="5922963">
                <a:moveTo>
                  <a:pt x="336522" y="196832"/>
                </a:moveTo>
                <a:cubicBezTo>
                  <a:pt x="266386" y="196832"/>
                  <a:pt x="209530" y="253688"/>
                  <a:pt x="209530" y="323824"/>
                </a:cubicBezTo>
                <a:lnTo>
                  <a:pt x="209530" y="5586441"/>
                </a:lnTo>
                <a:cubicBezTo>
                  <a:pt x="209530" y="5656577"/>
                  <a:pt x="266386" y="5713433"/>
                  <a:pt x="336522" y="5713433"/>
                </a:cubicBezTo>
                <a:lnTo>
                  <a:pt x="10938742" y="5713433"/>
                </a:lnTo>
                <a:cubicBezTo>
                  <a:pt x="11008878" y="5713433"/>
                  <a:pt x="11065734" y="5656577"/>
                  <a:pt x="11065734" y="5586441"/>
                </a:cubicBezTo>
                <a:lnTo>
                  <a:pt x="11065734" y="323824"/>
                </a:lnTo>
                <a:cubicBezTo>
                  <a:pt x="11065734" y="253688"/>
                  <a:pt x="11008878" y="196832"/>
                  <a:pt x="10938742" y="196832"/>
                </a:cubicBezTo>
                <a:close/>
                <a:moveTo>
                  <a:pt x="309593" y="0"/>
                </a:moveTo>
                <a:lnTo>
                  <a:pt x="10951383" y="0"/>
                </a:lnTo>
                <a:cubicBezTo>
                  <a:pt x="11122366" y="0"/>
                  <a:pt x="11260976" y="138610"/>
                  <a:pt x="11260976" y="309593"/>
                </a:cubicBezTo>
                <a:lnTo>
                  <a:pt x="11260976" y="5613370"/>
                </a:lnTo>
                <a:cubicBezTo>
                  <a:pt x="11260976" y="5784353"/>
                  <a:pt x="11122366" y="5922963"/>
                  <a:pt x="10951383" y="5922963"/>
                </a:cubicBezTo>
                <a:lnTo>
                  <a:pt x="309593" y="5922963"/>
                </a:lnTo>
                <a:cubicBezTo>
                  <a:pt x="138610" y="5922963"/>
                  <a:pt x="0" y="5784353"/>
                  <a:pt x="0" y="5613370"/>
                </a:cubicBezTo>
                <a:lnTo>
                  <a:pt x="0" y="309593"/>
                </a:lnTo>
                <a:cubicBezTo>
                  <a:pt x="0" y="138610"/>
                  <a:pt x="138610" y="0"/>
                  <a:pt x="309593"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34" name="Straight Connector 33">
            <a:extLst>
              <a:ext uri="{FF2B5EF4-FFF2-40B4-BE49-F238E27FC236}">
                <a16:creationId xmlns:a16="http://schemas.microsoft.com/office/drawing/2014/main" id="{95CD9225-5AA7-4D13-863B-588BF6AFE9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81100"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Rounded Rectangle 8">
            <a:extLst>
              <a:ext uri="{FF2B5EF4-FFF2-40B4-BE49-F238E27FC236}">
                <a16:creationId xmlns:a16="http://schemas.microsoft.com/office/drawing/2014/main" id="{8E989CBF-2165-4650-99DC-DFE11469DF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10856204" cy="5516602"/>
          </a:xfrm>
          <a:prstGeom prst="roundRect">
            <a:avLst>
              <a:gd name="adj" fmla="val 2462"/>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5126DFA-3301-4C23-B065-C6DD7DB5F79C}"/>
              </a:ext>
            </a:extLst>
          </p:cNvPr>
          <p:cNvSpPr>
            <a:spLocks noGrp="1"/>
          </p:cNvSpPr>
          <p:nvPr>
            <p:ph type="body" idx="1"/>
          </p:nvPr>
        </p:nvSpPr>
        <p:spPr>
          <a:xfrm>
            <a:off x="850006" y="789606"/>
            <a:ext cx="3606107" cy="3746309"/>
          </a:xfrm>
        </p:spPr>
        <p:txBody>
          <a:bodyPr vert="horz" lIns="91440" tIns="45720" rIns="91440" bIns="45720" rtlCol="0" anchor="t">
            <a:normAutofit fontScale="85000" lnSpcReduction="20000"/>
          </a:bodyPr>
          <a:lstStyle/>
          <a:p>
            <a:pPr algn="l">
              <a:spcBef>
                <a:spcPts val="930"/>
              </a:spcBef>
            </a:pPr>
            <a:r>
              <a:rPr lang="en-US" sz="1800" dirty="0">
                <a:solidFill>
                  <a:srgbClr val="FEFCF7"/>
                </a:solidFill>
              </a:rPr>
              <a:t>“What was the importance of having a healthy meal?”</a:t>
            </a:r>
          </a:p>
          <a:p>
            <a:pPr lvl="1"/>
            <a:r>
              <a:rPr lang="en-US" sz="1800" dirty="0">
                <a:solidFill>
                  <a:srgbClr val="FEFCF7"/>
                </a:solidFill>
              </a:rPr>
              <a:t>“Healthy food was a huge part of our lives.  We tried to reduce the amount of oil we used in our cooking, along with having a homecooked meal for every meal.  We also always had our carbs from rice, protein from meat, vegetables with our soup, and fruit for dessert.  We had the entire food pyramid every meal.  We also never drank soda, but instead drank milk once a day.  Doing this, helped us keep a faster metabolism and let us be more active in the day.</a:t>
            </a:r>
          </a:p>
          <a:p>
            <a:pPr algn="l">
              <a:spcBef>
                <a:spcPts val="930"/>
              </a:spcBef>
            </a:pPr>
            <a:endParaRPr lang="en-US" sz="1800" dirty="0">
              <a:solidFill>
                <a:srgbClr val="FEFCF7"/>
              </a:solidFill>
            </a:endParaRPr>
          </a:p>
          <a:p>
            <a:pPr marL="0" lvl="1">
              <a:lnSpc>
                <a:spcPct val="130000"/>
              </a:lnSpc>
            </a:pPr>
            <a:endParaRPr lang="en-US" sz="1800" dirty="0">
              <a:solidFill>
                <a:srgbClr val="FEFCF7"/>
              </a:solidFill>
            </a:endParaRPr>
          </a:p>
        </p:txBody>
      </p:sp>
      <p:sp>
        <p:nvSpPr>
          <p:cNvPr id="38" name="Round Same Side Corner Rectangle 3">
            <a:extLst>
              <a:ext uri="{FF2B5EF4-FFF2-40B4-BE49-F238E27FC236}">
                <a16:creationId xmlns:a16="http://schemas.microsoft.com/office/drawing/2014/main" id="{E3B85F0F-9D5D-4097-8547-12291ED0B2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26462" y="-19485"/>
            <a:ext cx="5516601" cy="6897510"/>
          </a:xfrm>
          <a:prstGeom prst="round2SameRect">
            <a:avLst>
              <a:gd name="adj1" fmla="val 2412"/>
              <a:gd name="adj2" fmla="val 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0" name="Rounded Rectangle 19">
            <a:extLst>
              <a:ext uri="{FF2B5EF4-FFF2-40B4-BE49-F238E27FC236}">
                <a16:creationId xmlns:a16="http://schemas.microsoft.com/office/drawing/2014/main" id="{C39ECD2C-DFBF-4475-988B-8AF6B716F0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2437" y="1308487"/>
            <a:ext cx="5632187" cy="4285867"/>
          </a:xfrm>
          <a:prstGeom prst="roundRect">
            <a:avLst>
              <a:gd name="adj" fmla="val 2462"/>
            </a:avLst>
          </a:prstGeom>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Title 1">
            <a:extLst>
              <a:ext uri="{FF2B5EF4-FFF2-40B4-BE49-F238E27FC236}">
                <a16:creationId xmlns:a16="http://schemas.microsoft.com/office/drawing/2014/main" id="{0C36FFCA-027A-4EDA-8000-4D195F1D06B3}"/>
              </a:ext>
            </a:extLst>
          </p:cNvPr>
          <p:cNvSpPr>
            <a:spLocks noGrp="1"/>
          </p:cNvSpPr>
          <p:nvPr>
            <p:ph type="title"/>
          </p:nvPr>
        </p:nvSpPr>
        <p:spPr>
          <a:xfrm>
            <a:off x="955446" y="4722276"/>
            <a:ext cx="3793678" cy="1346115"/>
          </a:xfrm>
        </p:spPr>
        <p:txBody>
          <a:bodyPr vert="horz" lIns="91440" tIns="45720" rIns="91440" bIns="45720" rtlCol="0" anchor="t">
            <a:normAutofit/>
          </a:bodyPr>
          <a:lstStyle/>
          <a:p>
            <a:pPr algn="l"/>
            <a:r>
              <a:rPr lang="en-US" dirty="0">
                <a:solidFill>
                  <a:srgbClr val="FEFCF7"/>
                </a:solidFill>
              </a:rPr>
              <a:t>Food in Her Life</a:t>
            </a:r>
          </a:p>
        </p:txBody>
      </p:sp>
      <p:pic>
        <p:nvPicPr>
          <p:cNvPr id="29" name="Picture 28">
            <a:extLst>
              <a:ext uri="{FF2B5EF4-FFF2-40B4-BE49-F238E27FC236}">
                <a16:creationId xmlns:a16="http://schemas.microsoft.com/office/drawing/2014/main" id="{CC801558-3F39-4C65-8FBF-F2D080709F9D}"/>
              </a:ext>
            </a:extLst>
          </p:cNvPr>
          <p:cNvPicPr>
            <a:picLocks noChangeAspect="1"/>
          </p:cNvPicPr>
          <p:nvPr/>
        </p:nvPicPr>
        <p:blipFill>
          <a:blip r:embed="rId3"/>
          <a:stretch>
            <a:fillRect/>
          </a:stretch>
        </p:blipFill>
        <p:spPr>
          <a:xfrm>
            <a:off x="6488414" y="1515781"/>
            <a:ext cx="3103641" cy="3879552"/>
          </a:xfrm>
          <a:prstGeom prst="roundRect">
            <a:avLst>
              <a:gd name="adj" fmla="val 7123"/>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063599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D6881CB0-1221-43BE-BE77-866AB4D554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13" name="Freeform 5">
              <a:extLst>
                <a:ext uri="{FF2B5EF4-FFF2-40B4-BE49-F238E27FC236}">
                  <a16:creationId xmlns:a16="http://schemas.microsoft.com/office/drawing/2014/main" id="{CBD77A15-12B8-4FAB-A167-E0D60E5C92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4" name="Freeform 9">
              <a:extLst>
                <a:ext uri="{FF2B5EF4-FFF2-40B4-BE49-F238E27FC236}">
                  <a16:creationId xmlns:a16="http://schemas.microsoft.com/office/drawing/2014/main" id="{A5D0DD1E-3DFD-459C-AF93-74007A3D12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15" name="Freeform 13">
              <a:extLst>
                <a:ext uri="{FF2B5EF4-FFF2-40B4-BE49-F238E27FC236}">
                  <a16:creationId xmlns:a16="http://schemas.microsoft.com/office/drawing/2014/main" id="{C1E32EF0-93A9-42DF-953A-1574E58C58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17"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19" name="Group 18">
            <a:extLst>
              <a:ext uri="{FF2B5EF4-FFF2-40B4-BE49-F238E27FC236}">
                <a16:creationId xmlns:a16="http://schemas.microsoft.com/office/drawing/2014/main" id="{173F2476-AF66-478D-98AC-4E572A85CC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0300" y="467784"/>
            <a:ext cx="4875213" cy="5922963"/>
            <a:chOff x="7320300" y="467784"/>
            <a:chExt cx="4875213" cy="5922963"/>
          </a:xfrm>
        </p:grpSpPr>
        <p:sp>
          <p:nvSpPr>
            <p:cNvPr id="20" name="Freeform 206">
              <a:extLst>
                <a:ext uri="{FF2B5EF4-FFF2-40B4-BE49-F238E27FC236}">
                  <a16:creationId xmlns:a16="http://schemas.microsoft.com/office/drawing/2014/main" id="{C1FF5215-F946-48D6-BA7C-5BCEBE2D16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1" name="Freeform 211">
              <a:extLst>
                <a:ext uri="{FF2B5EF4-FFF2-40B4-BE49-F238E27FC236}">
                  <a16:creationId xmlns:a16="http://schemas.microsoft.com/office/drawing/2014/main" id="{E9B1CB7D-F5B1-40C6-9E55-F1314B9B58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22" name="Straight Connector 21">
              <a:extLst>
                <a:ext uri="{FF2B5EF4-FFF2-40B4-BE49-F238E27FC236}">
                  <a16:creationId xmlns:a16="http://schemas.microsoft.com/office/drawing/2014/main" id="{BA0F5362-ECD6-4C1D-9DFE-15BF7094511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4" name="Rectangle 23">
            <a:extLst>
              <a:ext uri="{FF2B5EF4-FFF2-40B4-BE49-F238E27FC236}">
                <a16:creationId xmlns:a16="http://schemas.microsoft.com/office/drawing/2014/main" id="{46A0238B-7919-4C52-882E-344BBBF0D2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7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5">
            <a:extLst>
              <a:ext uri="{FF2B5EF4-FFF2-40B4-BE49-F238E27FC236}">
                <a16:creationId xmlns:a16="http://schemas.microsoft.com/office/drawing/2014/main" id="{F6449741-B02F-40BC-BC52-49424E6BE0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rgbClr val="D1CEBC"/>
          </a:solidFill>
          <a:ln>
            <a:noFill/>
          </a:ln>
        </p:spPr>
      </p:sp>
      <p:sp>
        <p:nvSpPr>
          <p:cNvPr id="28" name="Freeform 13">
            <a:extLst>
              <a:ext uri="{FF2B5EF4-FFF2-40B4-BE49-F238E27FC236}">
                <a16:creationId xmlns:a16="http://schemas.microsoft.com/office/drawing/2014/main" id="{C6814A88-54CB-4638-85A3-59E68874B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rgbClr val="272930">
              <a:alpha val="50000"/>
            </a:srgbClr>
          </a:solidFill>
          <a:ln>
            <a:noFill/>
          </a:ln>
        </p:spPr>
      </p:sp>
      <p:sp>
        <p:nvSpPr>
          <p:cNvPr id="41" name="Right Triangle 29">
            <a:extLst>
              <a:ext uri="{FF2B5EF4-FFF2-40B4-BE49-F238E27FC236}">
                <a16:creationId xmlns:a16="http://schemas.microsoft.com/office/drawing/2014/main" id="{D303BC74-D6DA-47BC-9FBA-A71839FB61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8188"/>
            <a:ext cx="498190" cy="469812"/>
          </a:xfrm>
          <a:prstGeom prst="rtTriangle">
            <a:avLst/>
          </a:prstGeom>
          <a:solidFill>
            <a:srgbClr val="474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9">
            <a:extLst>
              <a:ext uri="{FF2B5EF4-FFF2-40B4-BE49-F238E27FC236}">
                <a16:creationId xmlns:a16="http://schemas.microsoft.com/office/drawing/2014/main" id="{59C5479B-4FEF-4C92-9D43-29F00D64DF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rgbClr val="272930">
              <a:alpha val="50000"/>
            </a:srgbClr>
          </a:solidFill>
          <a:ln>
            <a:noFill/>
          </a:ln>
        </p:spPr>
      </p:sp>
      <p:sp useBgFill="1">
        <p:nvSpPr>
          <p:cNvPr id="34" name="Freeform: Shape 33">
            <a:extLst>
              <a:ext uri="{FF2B5EF4-FFF2-40B4-BE49-F238E27FC236}">
                <a16:creationId xmlns:a16="http://schemas.microsoft.com/office/drawing/2014/main" id="{7431560F-3C78-4191-93D5-F3F2A2F2F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2173" y="0"/>
            <a:ext cx="8699826" cy="6858000"/>
          </a:xfrm>
          <a:custGeom>
            <a:avLst/>
            <a:gdLst>
              <a:gd name="connsiteX0" fmla="*/ 248553 w 8699826"/>
              <a:gd name="connsiteY0" fmla="*/ 0 h 6858000"/>
              <a:gd name="connsiteX1" fmla="*/ 6206997 w 8699826"/>
              <a:gd name="connsiteY1" fmla="*/ 0 h 6858000"/>
              <a:gd name="connsiteX2" fmla="*/ 8699826 w 8699826"/>
              <a:gd name="connsiteY2" fmla="*/ 0 h 6858000"/>
              <a:gd name="connsiteX3" fmla="*/ 8699826 w 8699826"/>
              <a:gd name="connsiteY3" fmla="*/ 6858000 h 6858000"/>
              <a:gd name="connsiteX4" fmla="*/ 6206997 w 8699826"/>
              <a:gd name="connsiteY4" fmla="*/ 6858000 h 6858000"/>
              <a:gd name="connsiteX5" fmla="*/ 248553 w 8699826"/>
              <a:gd name="connsiteY5" fmla="*/ 6858000 h 6858000"/>
              <a:gd name="connsiteX6" fmla="*/ 248553 w 8699826"/>
              <a:gd name="connsiteY6" fmla="*/ 6826433 h 6858000"/>
              <a:gd name="connsiteX7" fmla="*/ 247260 w 8699826"/>
              <a:gd name="connsiteY7" fmla="*/ 6817540 h 6858000"/>
              <a:gd name="connsiteX8" fmla="*/ 229946 w 8699826"/>
              <a:gd name="connsiteY8" fmla="*/ 6698896 h 6858000"/>
              <a:gd name="connsiteX9" fmla="*/ 217844 w 8699826"/>
              <a:gd name="connsiteY9" fmla="*/ 6612485 h 6858000"/>
              <a:gd name="connsiteX10" fmla="*/ 205069 w 8699826"/>
              <a:gd name="connsiteY10" fmla="*/ 6509615 h 6858000"/>
              <a:gd name="connsiteX11" fmla="*/ 189773 w 8699826"/>
              <a:gd name="connsiteY11" fmla="*/ 6387543 h 6858000"/>
              <a:gd name="connsiteX12" fmla="*/ 173636 w 8699826"/>
              <a:gd name="connsiteY12" fmla="*/ 6252440 h 6858000"/>
              <a:gd name="connsiteX13" fmla="*/ 156659 w 8699826"/>
              <a:gd name="connsiteY13" fmla="*/ 6100193 h 6858000"/>
              <a:gd name="connsiteX14" fmla="*/ 138674 w 8699826"/>
              <a:gd name="connsiteY14" fmla="*/ 5934229 h 6858000"/>
              <a:gd name="connsiteX15" fmla="*/ 120688 w 8699826"/>
              <a:gd name="connsiteY15" fmla="*/ 5753864 h 6858000"/>
              <a:gd name="connsiteX16" fmla="*/ 102367 w 8699826"/>
              <a:gd name="connsiteY16" fmla="*/ 5561840 h 6858000"/>
              <a:gd name="connsiteX17" fmla="*/ 85390 w 8699826"/>
              <a:gd name="connsiteY17" fmla="*/ 5354728 h 6858000"/>
              <a:gd name="connsiteX18" fmla="*/ 69085 w 8699826"/>
              <a:gd name="connsiteY18" fmla="*/ 5138015 h 6858000"/>
              <a:gd name="connsiteX19" fmla="*/ 54293 w 8699826"/>
              <a:gd name="connsiteY19" fmla="*/ 4908958 h 6858000"/>
              <a:gd name="connsiteX20" fmla="*/ 40174 w 8699826"/>
              <a:gd name="connsiteY20" fmla="*/ 4670300 h 6858000"/>
              <a:gd name="connsiteX21" fmla="*/ 26894 w 8699826"/>
              <a:gd name="connsiteY21" fmla="*/ 4421354 h 6858000"/>
              <a:gd name="connsiteX22" fmla="*/ 22188 w 8699826"/>
              <a:gd name="connsiteY22" fmla="*/ 4293795 h 6858000"/>
              <a:gd name="connsiteX23" fmla="*/ 16977 w 8699826"/>
              <a:gd name="connsiteY23" fmla="*/ 4163494 h 6858000"/>
              <a:gd name="connsiteX24" fmla="*/ 12103 w 8699826"/>
              <a:gd name="connsiteY24" fmla="*/ 4031135 h 6858000"/>
              <a:gd name="connsiteX25" fmla="*/ 8909 w 8699826"/>
              <a:gd name="connsiteY25" fmla="*/ 3898089 h 6858000"/>
              <a:gd name="connsiteX26" fmla="*/ 6051 w 8699826"/>
              <a:gd name="connsiteY26" fmla="*/ 3762301 h 6858000"/>
              <a:gd name="connsiteX27" fmla="*/ 3026 w 8699826"/>
              <a:gd name="connsiteY27" fmla="*/ 3625141 h 6858000"/>
              <a:gd name="connsiteX28" fmla="*/ 1009 w 8699826"/>
              <a:gd name="connsiteY28" fmla="*/ 3485238 h 6858000"/>
              <a:gd name="connsiteX29" fmla="*/ 1009 w 8699826"/>
              <a:gd name="connsiteY29" fmla="*/ 3343963 h 6858000"/>
              <a:gd name="connsiteX30" fmla="*/ 0 w 8699826"/>
              <a:gd name="connsiteY30" fmla="*/ 3201317 h 6858000"/>
              <a:gd name="connsiteX31" fmla="*/ 1009 w 8699826"/>
              <a:gd name="connsiteY31" fmla="*/ 3057299 h 6858000"/>
              <a:gd name="connsiteX32" fmla="*/ 3026 w 8699826"/>
              <a:gd name="connsiteY32" fmla="*/ 2911223 h 6858000"/>
              <a:gd name="connsiteX33" fmla="*/ 4875 w 8699826"/>
              <a:gd name="connsiteY33" fmla="*/ 2765148 h 6858000"/>
              <a:gd name="connsiteX34" fmla="*/ 8909 w 8699826"/>
              <a:gd name="connsiteY34" fmla="*/ 2617015 h 6858000"/>
              <a:gd name="connsiteX35" fmla="*/ 13111 w 8699826"/>
              <a:gd name="connsiteY35" fmla="*/ 2467511 h 6858000"/>
              <a:gd name="connsiteX36" fmla="*/ 17986 w 8699826"/>
              <a:gd name="connsiteY36" fmla="*/ 2318006 h 6858000"/>
              <a:gd name="connsiteX37" fmla="*/ 24877 w 8699826"/>
              <a:gd name="connsiteY37" fmla="*/ 2167130 h 6858000"/>
              <a:gd name="connsiteX38" fmla="*/ 33114 w 8699826"/>
              <a:gd name="connsiteY38" fmla="*/ 2014883 h 6858000"/>
              <a:gd name="connsiteX39" fmla="*/ 41014 w 8699826"/>
              <a:gd name="connsiteY39" fmla="*/ 1861949 h 6858000"/>
              <a:gd name="connsiteX40" fmla="*/ 51099 w 8699826"/>
              <a:gd name="connsiteY40" fmla="*/ 1709016 h 6858000"/>
              <a:gd name="connsiteX41" fmla="*/ 63202 w 8699826"/>
              <a:gd name="connsiteY41" fmla="*/ 1554025 h 6858000"/>
              <a:gd name="connsiteX42" fmla="*/ 75304 w 8699826"/>
              <a:gd name="connsiteY42" fmla="*/ 1401092 h 6858000"/>
              <a:gd name="connsiteX43" fmla="*/ 89256 w 8699826"/>
              <a:gd name="connsiteY43" fmla="*/ 1245415 h 6858000"/>
              <a:gd name="connsiteX44" fmla="*/ 104552 w 8699826"/>
              <a:gd name="connsiteY44" fmla="*/ 1089053 h 6858000"/>
              <a:gd name="connsiteX45" fmla="*/ 120688 w 8699826"/>
              <a:gd name="connsiteY45" fmla="*/ 934748 h 6858000"/>
              <a:gd name="connsiteX46" fmla="*/ 139514 w 8699826"/>
              <a:gd name="connsiteY46" fmla="*/ 778385 h 6858000"/>
              <a:gd name="connsiteX47" fmla="*/ 159685 w 8699826"/>
              <a:gd name="connsiteY47" fmla="*/ 622709 h 6858000"/>
              <a:gd name="connsiteX48" fmla="*/ 179688 w 8699826"/>
              <a:gd name="connsiteY48" fmla="*/ 466346 h 6858000"/>
              <a:gd name="connsiteX49" fmla="*/ 203052 w 8699826"/>
              <a:gd name="connsiteY49" fmla="*/ 310670 h 6858000"/>
              <a:gd name="connsiteX50" fmla="*/ 226921 w 8699826"/>
              <a:gd name="connsiteY50" fmla="*/ 155679 h 6858000"/>
              <a:gd name="connsiteX51" fmla="*/ 248553 w 8699826"/>
              <a:gd name="connsiteY51" fmla="*/ 212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699826" h="6858000">
                <a:moveTo>
                  <a:pt x="248553" y="0"/>
                </a:moveTo>
                <a:lnTo>
                  <a:pt x="6206997" y="0"/>
                </a:lnTo>
                <a:lnTo>
                  <a:pt x="8699826" y="0"/>
                </a:lnTo>
                <a:lnTo>
                  <a:pt x="8699826" y="6858000"/>
                </a:lnTo>
                <a:lnTo>
                  <a:pt x="6206997" y="6858000"/>
                </a:lnTo>
                <a:lnTo>
                  <a:pt x="248553" y="6858000"/>
                </a:lnTo>
                <a:lnTo>
                  <a:pt x="248553" y="6826433"/>
                </a:lnTo>
                <a:lnTo>
                  <a:pt x="247260" y="6817540"/>
                </a:lnTo>
                <a:lnTo>
                  <a:pt x="229946" y="6698896"/>
                </a:lnTo>
                <a:lnTo>
                  <a:pt x="217844" y="6612485"/>
                </a:lnTo>
                <a:lnTo>
                  <a:pt x="205069" y="6509615"/>
                </a:lnTo>
                <a:lnTo>
                  <a:pt x="189773" y="6387543"/>
                </a:lnTo>
                <a:lnTo>
                  <a:pt x="173636" y="6252440"/>
                </a:lnTo>
                <a:lnTo>
                  <a:pt x="156659" y="6100193"/>
                </a:lnTo>
                <a:lnTo>
                  <a:pt x="138674" y="5934229"/>
                </a:lnTo>
                <a:lnTo>
                  <a:pt x="120688" y="5753864"/>
                </a:lnTo>
                <a:lnTo>
                  <a:pt x="102367" y="5561840"/>
                </a:lnTo>
                <a:lnTo>
                  <a:pt x="85390" y="5354728"/>
                </a:lnTo>
                <a:lnTo>
                  <a:pt x="69085" y="5138015"/>
                </a:lnTo>
                <a:lnTo>
                  <a:pt x="54293" y="4908958"/>
                </a:lnTo>
                <a:lnTo>
                  <a:pt x="40174" y="4670300"/>
                </a:lnTo>
                <a:lnTo>
                  <a:pt x="26894" y="4421354"/>
                </a:lnTo>
                <a:lnTo>
                  <a:pt x="22188" y="4293795"/>
                </a:lnTo>
                <a:lnTo>
                  <a:pt x="16977" y="4163494"/>
                </a:lnTo>
                <a:lnTo>
                  <a:pt x="12103" y="4031135"/>
                </a:lnTo>
                <a:lnTo>
                  <a:pt x="8909" y="3898089"/>
                </a:lnTo>
                <a:lnTo>
                  <a:pt x="6051" y="3762301"/>
                </a:lnTo>
                <a:lnTo>
                  <a:pt x="3026" y="3625141"/>
                </a:lnTo>
                <a:lnTo>
                  <a:pt x="1009" y="3485238"/>
                </a:lnTo>
                <a:lnTo>
                  <a:pt x="1009" y="3343963"/>
                </a:lnTo>
                <a:lnTo>
                  <a:pt x="0" y="3201317"/>
                </a:lnTo>
                <a:lnTo>
                  <a:pt x="1009" y="3057299"/>
                </a:lnTo>
                <a:lnTo>
                  <a:pt x="3026" y="2911223"/>
                </a:lnTo>
                <a:lnTo>
                  <a:pt x="4875" y="2765148"/>
                </a:lnTo>
                <a:lnTo>
                  <a:pt x="8909" y="2617015"/>
                </a:lnTo>
                <a:lnTo>
                  <a:pt x="13111" y="2467511"/>
                </a:lnTo>
                <a:lnTo>
                  <a:pt x="17986" y="2318006"/>
                </a:lnTo>
                <a:lnTo>
                  <a:pt x="24877" y="2167130"/>
                </a:lnTo>
                <a:lnTo>
                  <a:pt x="33114" y="2014883"/>
                </a:lnTo>
                <a:lnTo>
                  <a:pt x="41014" y="1861949"/>
                </a:lnTo>
                <a:lnTo>
                  <a:pt x="51099" y="1709016"/>
                </a:lnTo>
                <a:lnTo>
                  <a:pt x="63202" y="1554025"/>
                </a:lnTo>
                <a:lnTo>
                  <a:pt x="75304" y="1401092"/>
                </a:lnTo>
                <a:lnTo>
                  <a:pt x="89256" y="1245415"/>
                </a:lnTo>
                <a:lnTo>
                  <a:pt x="104552" y="1089053"/>
                </a:lnTo>
                <a:lnTo>
                  <a:pt x="120688" y="934748"/>
                </a:lnTo>
                <a:lnTo>
                  <a:pt x="139514" y="778385"/>
                </a:lnTo>
                <a:lnTo>
                  <a:pt x="159685" y="622709"/>
                </a:lnTo>
                <a:lnTo>
                  <a:pt x="179688" y="466346"/>
                </a:lnTo>
                <a:lnTo>
                  <a:pt x="203052" y="310670"/>
                </a:lnTo>
                <a:lnTo>
                  <a:pt x="226921" y="155679"/>
                </a:lnTo>
                <a:lnTo>
                  <a:pt x="248553" y="21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 Placeholder 6">
            <a:extLst>
              <a:ext uri="{FF2B5EF4-FFF2-40B4-BE49-F238E27FC236}">
                <a16:creationId xmlns:a16="http://schemas.microsoft.com/office/drawing/2014/main" id="{C0D300E7-5285-411A-B3D1-517DD3650B03}"/>
              </a:ext>
            </a:extLst>
          </p:cNvPr>
          <p:cNvSpPr>
            <a:spLocks noGrp="1"/>
          </p:cNvSpPr>
          <p:nvPr>
            <p:ph type="body" idx="1"/>
          </p:nvPr>
        </p:nvSpPr>
        <p:spPr>
          <a:xfrm>
            <a:off x="7505469" y="2290362"/>
            <a:ext cx="3691131" cy="3915178"/>
          </a:xfrm>
        </p:spPr>
        <p:txBody>
          <a:bodyPr vert="horz" lIns="91440" tIns="45720" rIns="91440" bIns="45720" rtlCol="0" anchor="t" anchorCtr="0">
            <a:normAutofit/>
          </a:bodyPr>
          <a:lstStyle/>
          <a:p>
            <a:pPr algn="l">
              <a:spcBef>
                <a:spcPts val="930"/>
              </a:spcBef>
            </a:pPr>
            <a:r>
              <a:rPr lang="en-US" sz="1800" dirty="0">
                <a:solidFill>
                  <a:schemeClr val="tx2"/>
                </a:solidFill>
              </a:rPr>
              <a:t>“</a:t>
            </a:r>
            <a:r>
              <a:rPr lang="en-US" sz="1800" dirty="0"/>
              <a:t>What are some healthy substitutes they recommend for our cooking methods today”</a:t>
            </a:r>
          </a:p>
          <a:p>
            <a:pPr lvl="1"/>
            <a:r>
              <a:rPr lang="en-US" sz="1800" dirty="0">
                <a:solidFill>
                  <a:schemeClr val="tx2"/>
                </a:solidFill>
              </a:rPr>
              <a:t>“Instead of making egg rolls that are fried, we can use an Air fryer.  Also, we can substitute the entirety of egg rolls, with spring rolls.  We can also substitute the white rice, with a brown rice or quinoa.”</a:t>
            </a:r>
          </a:p>
        </p:txBody>
      </p:sp>
      <p:sp>
        <p:nvSpPr>
          <p:cNvPr id="42" name="Freeform: Shape 35">
            <a:extLst>
              <a:ext uri="{FF2B5EF4-FFF2-40B4-BE49-F238E27FC236}">
                <a16:creationId xmlns:a16="http://schemas.microsoft.com/office/drawing/2014/main" id="{FDDAF2F8-53FE-4F73-9DE1-06761A489E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94935" y="2"/>
            <a:ext cx="968535" cy="6858001"/>
          </a:xfrm>
          <a:custGeom>
            <a:avLst/>
            <a:gdLst>
              <a:gd name="connsiteX0" fmla="*/ 968535 w 968535"/>
              <a:gd name="connsiteY0" fmla="*/ 6858000 h 6858001"/>
              <a:gd name="connsiteX1" fmla="*/ 905354 w 968535"/>
              <a:gd name="connsiteY1" fmla="*/ 6858000 h 6858001"/>
              <a:gd name="connsiteX2" fmla="*/ 905354 w 968535"/>
              <a:gd name="connsiteY2" fmla="*/ 6858001 h 6858001"/>
              <a:gd name="connsiteX3" fmla="*/ 968535 w 968535"/>
              <a:gd name="connsiteY3" fmla="*/ 6858001 h 6858001"/>
              <a:gd name="connsiteX4" fmla="*/ 64358 w 968535"/>
              <a:gd name="connsiteY4" fmla="*/ 0 h 6858001"/>
              <a:gd name="connsiteX5" fmla="*/ 1177 w 968535"/>
              <a:gd name="connsiteY5" fmla="*/ 0 h 6858001"/>
              <a:gd name="connsiteX6" fmla="*/ 26222 w 968535"/>
              <a:gd name="connsiteY6" fmla="*/ 155677 h 6858001"/>
              <a:gd name="connsiteX7" fmla="*/ 50091 w 968535"/>
              <a:gd name="connsiteY7" fmla="*/ 310668 h 6858001"/>
              <a:gd name="connsiteX8" fmla="*/ 73455 w 968535"/>
              <a:gd name="connsiteY8" fmla="*/ 466344 h 6858001"/>
              <a:gd name="connsiteX9" fmla="*/ 93458 w 968535"/>
              <a:gd name="connsiteY9" fmla="*/ 622707 h 6858001"/>
              <a:gd name="connsiteX10" fmla="*/ 113629 w 968535"/>
              <a:gd name="connsiteY10" fmla="*/ 778383 h 6858001"/>
              <a:gd name="connsiteX11" fmla="*/ 132455 w 968535"/>
              <a:gd name="connsiteY11" fmla="*/ 934746 h 6858001"/>
              <a:gd name="connsiteX12" fmla="*/ 148591 w 968535"/>
              <a:gd name="connsiteY12" fmla="*/ 1089051 h 6858001"/>
              <a:gd name="connsiteX13" fmla="*/ 163887 w 968535"/>
              <a:gd name="connsiteY13" fmla="*/ 1245413 h 6858001"/>
              <a:gd name="connsiteX14" fmla="*/ 177839 w 968535"/>
              <a:gd name="connsiteY14" fmla="*/ 1401090 h 6858001"/>
              <a:gd name="connsiteX15" fmla="*/ 189941 w 968535"/>
              <a:gd name="connsiteY15" fmla="*/ 1554023 h 6858001"/>
              <a:gd name="connsiteX16" fmla="*/ 202044 w 968535"/>
              <a:gd name="connsiteY16" fmla="*/ 1709014 h 6858001"/>
              <a:gd name="connsiteX17" fmla="*/ 212129 w 968535"/>
              <a:gd name="connsiteY17" fmla="*/ 1861947 h 6858001"/>
              <a:gd name="connsiteX18" fmla="*/ 220029 w 968535"/>
              <a:gd name="connsiteY18" fmla="*/ 2014881 h 6858001"/>
              <a:gd name="connsiteX19" fmla="*/ 228266 w 968535"/>
              <a:gd name="connsiteY19" fmla="*/ 2167128 h 6858001"/>
              <a:gd name="connsiteX20" fmla="*/ 235157 w 968535"/>
              <a:gd name="connsiteY20" fmla="*/ 2318004 h 6858001"/>
              <a:gd name="connsiteX21" fmla="*/ 240032 w 968535"/>
              <a:gd name="connsiteY21" fmla="*/ 2467509 h 6858001"/>
              <a:gd name="connsiteX22" fmla="*/ 244234 w 968535"/>
              <a:gd name="connsiteY22" fmla="*/ 2617013 h 6858001"/>
              <a:gd name="connsiteX23" fmla="*/ 248268 w 968535"/>
              <a:gd name="connsiteY23" fmla="*/ 2765146 h 6858001"/>
              <a:gd name="connsiteX24" fmla="*/ 250117 w 968535"/>
              <a:gd name="connsiteY24" fmla="*/ 2911221 h 6858001"/>
              <a:gd name="connsiteX25" fmla="*/ 252134 w 968535"/>
              <a:gd name="connsiteY25" fmla="*/ 3057297 h 6858001"/>
              <a:gd name="connsiteX26" fmla="*/ 253143 w 968535"/>
              <a:gd name="connsiteY26" fmla="*/ 3201315 h 6858001"/>
              <a:gd name="connsiteX27" fmla="*/ 252134 w 968535"/>
              <a:gd name="connsiteY27" fmla="*/ 3343961 h 6858001"/>
              <a:gd name="connsiteX28" fmla="*/ 252134 w 968535"/>
              <a:gd name="connsiteY28" fmla="*/ 3485236 h 6858001"/>
              <a:gd name="connsiteX29" fmla="*/ 250117 w 968535"/>
              <a:gd name="connsiteY29" fmla="*/ 3625139 h 6858001"/>
              <a:gd name="connsiteX30" fmla="*/ 247092 w 968535"/>
              <a:gd name="connsiteY30" fmla="*/ 3762299 h 6858001"/>
              <a:gd name="connsiteX31" fmla="*/ 244234 w 968535"/>
              <a:gd name="connsiteY31" fmla="*/ 3898087 h 6858001"/>
              <a:gd name="connsiteX32" fmla="*/ 241040 w 968535"/>
              <a:gd name="connsiteY32" fmla="*/ 4031133 h 6858001"/>
              <a:gd name="connsiteX33" fmla="*/ 236166 w 968535"/>
              <a:gd name="connsiteY33" fmla="*/ 4163492 h 6858001"/>
              <a:gd name="connsiteX34" fmla="*/ 230955 w 968535"/>
              <a:gd name="connsiteY34" fmla="*/ 4293793 h 6858001"/>
              <a:gd name="connsiteX35" fmla="*/ 226249 w 968535"/>
              <a:gd name="connsiteY35" fmla="*/ 4421352 h 6858001"/>
              <a:gd name="connsiteX36" fmla="*/ 212969 w 968535"/>
              <a:gd name="connsiteY36" fmla="*/ 4670298 h 6858001"/>
              <a:gd name="connsiteX37" fmla="*/ 198850 w 968535"/>
              <a:gd name="connsiteY37" fmla="*/ 4908956 h 6858001"/>
              <a:gd name="connsiteX38" fmla="*/ 184058 w 968535"/>
              <a:gd name="connsiteY38" fmla="*/ 5138013 h 6858001"/>
              <a:gd name="connsiteX39" fmla="*/ 167753 w 968535"/>
              <a:gd name="connsiteY39" fmla="*/ 5354726 h 6858001"/>
              <a:gd name="connsiteX40" fmla="*/ 150776 w 968535"/>
              <a:gd name="connsiteY40" fmla="*/ 5561838 h 6858001"/>
              <a:gd name="connsiteX41" fmla="*/ 132455 w 968535"/>
              <a:gd name="connsiteY41" fmla="*/ 5753862 h 6858001"/>
              <a:gd name="connsiteX42" fmla="*/ 114469 w 968535"/>
              <a:gd name="connsiteY42" fmla="*/ 5934227 h 6858001"/>
              <a:gd name="connsiteX43" fmla="*/ 96484 w 968535"/>
              <a:gd name="connsiteY43" fmla="*/ 6100191 h 6858001"/>
              <a:gd name="connsiteX44" fmla="*/ 79507 w 968535"/>
              <a:gd name="connsiteY44" fmla="*/ 6252438 h 6858001"/>
              <a:gd name="connsiteX45" fmla="*/ 63370 w 968535"/>
              <a:gd name="connsiteY45" fmla="*/ 6387541 h 6858001"/>
              <a:gd name="connsiteX46" fmla="*/ 48074 w 968535"/>
              <a:gd name="connsiteY46" fmla="*/ 6509613 h 6858001"/>
              <a:gd name="connsiteX47" fmla="*/ 35299 w 968535"/>
              <a:gd name="connsiteY47" fmla="*/ 6612483 h 6858001"/>
              <a:gd name="connsiteX48" fmla="*/ 23197 w 968535"/>
              <a:gd name="connsiteY48" fmla="*/ 6698894 h 6858001"/>
              <a:gd name="connsiteX49" fmla="*/ 5883 w 968535"/>
              <a:gd name="connsiteY49" fmla="*/ 6817538 h 6858001"/>
              <a:gd name="connsiteX50" fmla="*/ 0 w 968535"/>
              <a:gd name="connsiteY50" fmla="*/ 6858000 h 6858001"/>
              <a:gd name="connsiteX51" fmla="*/ 63181 w 968535"/>
              <a:gd name="connsiteY51" fmla="*/ 6858000 h 6858001"/>
              <a:gd name="connsiteX52" fmla="*/ 69064 w 968535"/>
              <a:gd name="connsiteY52" fmla="*/ 6817538 h 6858001"/>
              <a:gd name="connsiteX53" fmla="*/ 86378 w 968535"/>
              <a:gd name="connsiteY53" fmla="*/ 6698894 h 6858001"/>
              <a:gd name="connsiteX54" fmla="*/ 98480 w 968535"/>
              <a:gd name="connsiteY54" fmla="*/ 6612483 h 6858001"/>
              <a:gd name="connsiteX55" fmla="*/ 111255 w 968535"/>
              <a:gd name="connsiteY55" fmla="*/ 6509613 h 6858001"/>
              <a:gd name="connsiteX56" fmla="*/ 126551 w 968535"/>
              <a:gd name="connsiteY56" fmla="*/ 6387541 h 6858001"/>
              <a:gd name="connsiteX57" fmla="*/ 142688 w 968535"/>
              <a:gd name="connsiteY57" fmla="*/ 6252438 h 6858001"/>
              <a:gd name="connsiteX58" fmla="*/ 159665 w 968535"/>
              <a:gd name="connsiteY58" fmla="*/ 6100191 h 6858001"/>
              <a:gd name="connsiteX59" fmla="*/ 177650 w 968535"/>
              <a:gd name="connsiteY59" fmla="*/ 5934227 h 6858001"/>
              <a:gd name="connsiteX60" fmla="*/ 195636 w 968535"/>
              <a:gd name="connsiteY60" fmla="*/ 5753862 h 6858001"/>
              <a:gd name="connsiteX61" fmla="*/ 213957 w 968535"/>
              <a:gd name="connsiteY61" fmla="*/ 5561838 h 6858001"/>
              <a:gd name="connsiteX62" fmla="*/ 230934 w 968535"/>
              <a:gd name="connsiteY62" fmla="*/ 5354726 h 6858001"/>
              <a:gd name="connsiteX63" fmla="*/ 247239 w 968535"/>
              <a:gd name="connsiteY63" fmla="*/ 5138013 h 6858001"/>
              <a:gd name="connsiteX64" fmla="*/ 262031 w 968535"/>
              <a:gd name="connsiteY64" fmla="*/ 4908956 h 6858001"/>
              <a:gd name="connsiteX65" fmla="*/ 276150 w 968535"/>
              <a:gd name="connsiteY65" fmla="*/ 4670298 h 6858001"/>
              <a:gd name="connsiteX66" fmla="*/ 289430 w 968535"/>
              <a:gd name="connsiteY66" fmla="*/ 4421352 h 6858001"/>
              <a:gd name="connsiteX67" fmla="*/ 294136 w 968535"/>
              <a:gd name="connsiteY67" fmla="*/ 4293793 h 6858001"/>
              <a:gd name="connsiteX68" fmla="*/ 299347 w 968535"/>
              <a:gd name="connsiteY68" fmla="*/ 4163492 h 6858001"/>
              <a:gd name="connsiteX69" fmla="*/ 304221 w 968535"/>
              <a:gd name="connsiteY69" fmla="*/ 4031133 h 6858001"/>
              <a:gd name="connsiteX70" fmla="*/ 307415 w 968535"/>
              <a:gd name="connsiteY70" fmla="*/ 3898087 h 6858001"/>
              <a:gd name="connsiteX71" fmla="*/ 310273 w 968535"/>
              <a:gd name="connsiteY71" fmla="*/ 3762299 h 6858001"/>
              <a:gd name="connsiteX72" fmla="*/ 313298 w 968535"/>
              <a:gd name="connsiteY72" fmla="*/ 3625139 h 6858001"/>
              <a:gd name="connsiteX73" fmla="*/ 315315 w 968535"/>
              <a:gd name="connsiteY73" fmla="*/ 3485236 h 6858001"/>
              <a:gd name="connsiteX74" fmla="*/ 315315 w 968535"/>
              <a:gd name="connsiteY74" fmla="*/ 3343961 h 6858001"/>
              <a:gd name="connsiteX75" fmla="*/ 316324 w 968535"/>
              <a:gd name="connsiteY75" fmla="*/ 3201315 h 6858001"/>
              <a:gd name="connsiteX76" fmla="*/ 315315 w 968535"/>
              <a:gd name="connsiteY76" fmla="*/ 3057297 h 6858001"/>
              <a:gd name="connsiteX77" fmla="*/ 313298 w 968535"/>
              <a:gd name="connsiteY77" fmla="*/ 2911221 h 6858001"/>
              <a:gd name="connsiteX78" fmla="*/ 311449 w 968535"/>
              <a:gd name="connsiteY78" fmla="*/ 2765146 h 6858001"/>
              <a:gd name="connsiteX79" fmla="*/ 307415 w 968535"/>
              <a:gd name="connsiteY79" fmla="*/ 2617013 h 6858001"/>
              <a:gd name="connsiteX80" fmla="*/ 303213 w 968535"/>
              <a:gd name="connsiteY80" fmla="*/ 2467509 h 6858001"/>
              <a:gd name="connsiteX81" fmla="*/ 298338 w 968535"/>
              <a:gd name="connsiteY81" fmla="*/ 2318004 h 6858001"/>
              <a:gd name="connsiteX82" fmla="*/ 291447 w 968535"/>
              <a:gd name="connsiteY82" fmla="*/ 2167128 h 6858001"/>
              <a:gd name="connsiteX83" fmla="*/ 283210 w 968535"/>
              <a:gd name="connsiteY83" fmla="*/ 2014881 h 6858001"/>
              <a:gd name="connsiteX84" fmla="*/ 275310 w 968535"/>
              <a:gd name="connsiteY84" fmla="*/ 1861947 h 6858001"/>
              <a:gd name="connsiteX85" fmla="*/ 265225 w 968535"/>
              <a:gd name="connsiteY85" fmla="*/ 1709014 h 6858001"/>
              <a:gd name="connsiteX86" fmla="*/ 253122 w 968535"/>
              <a:gd name="connsiteY86" fmla="*/ 1554023 h 6858001"/>
              <a:gd name="connsiteX87" fmla="*/ 241020 w 968535"/>
              <a:gd name="connsiteY87" fmla="*/ 1401090 h 6858001"/>
              <a:gd name="connsiteX88" fmla="*/ 227068 w 968535"/>
              <a:gd name="connsiteY88" fmla="*/ 1245413 h 6858001"/>
              <a:gd name="connsiteX89" fmla="*/ 211772 w 968535"/>
              <a:gd name="connsiteY89" fmla="*/ 1089051 h 6858001"/>
              <a:gd name="connsiteX90" fmla="*/ 195636 w 968535"/>
              <a:gd name="connsiteY90" fmla="*/ 934746 h 6858001"/>
              <a:gd name="connsiteX91" fmla="*/ 176810 w 968535"/>
              <a:gd name="connsiteY91" fmla="*/ 778383 h 6858001"/>
              <a:gd name="connsiteX92" fmla="*/ 156639 w 968535"/>
              <a:gd name="connsiteY92" fmla="*/ 622707 h 6858001"/>
              <a:gd name="connsiteX93" fmla="*/ 136636 w 968535"/>
              <a:gd name="connsiteY93" fmla="*/ 466344 h 6858001"/>
              <a:gd name="connsiteX94" fmla="*/ 113272 w 968535"/>
              <a:gd name="connsiteY94" fmla="*/ 310668 h 6858001"/>
              <a:gd name="connsiteX95" fmla="*/ 89403 w 968535"/>
              <a:gd name="connsiteY95" fmla="*/ 15567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68535" h="6858001">
                <a:moveTo>
                  <a:pt x="968535" y="6858000"/>
                </a:moveTo>
                <a:lnTo>
                  <a:pt x="905354" y="6858000"/>
                </a:lnTo>
                <a:lnTo>
                  <a:pt x="905354" y="6858001"/>
                </a:lnTo>
                <a:lnTo>
                  <a:pt x="968535" y="6858001"/>
                </a:lnTo>
                <a:close/>
                <a:moveTo>
                  <a:pt x="64358" y="0"/>
                </a:moveTo>
                <a:lnTo>
                  <a:pt x="1177" y="0"/>
                </a:lnTo>
                <a:lnTo>
                  <a:pt x="26222" y="155677"/>
                </a:lnTo>
                <a:lnTo>
                  <a:pt x="50091" y="310668"/>
                </a:lnTo>
                <a:lnTo>
                  <a:pt x="73455" y="466344"/>
                </a:lnTo>
                <a:lnTo>
                  <a:pt x="93458" y="622707"/>
                </a:lnTo>
                <a:lnTo>
                  <a:pt x="113629" y="778383"/>
                </a:lnTo>
                <a:lnTo>
                  <a:pt x="132455" y="934746"/>
                </a:lnTo>
                <a:lnTo>
                  <a:pt x="148591" y="1089051"/>
                </a:lnTo>
                <a:lnTo>
                  <a:pt x="163887" y="1245413"/>
                </a:lnTo>
                <a:lnTo>
                  <a:pt x="177839" y="1401090"/>
                </a:lnTo>
                <a:lnTo>
                  <a:pt x="189941" y="1554023"/>
                </a:lnTo>
                <a:lnTo>
                  <a:pt x="202044" y="1709014"/>
                </a:lnTo>
                <a:lnTo>
                  <a:pt x="212129" y="1861947"/>
                </a:lnTo>
                <a:lnTo>
                  <a:pt x="220029" y="2014881"/>
                </a:lnTo>
                <a:lnTo>
                  <a:pt x="228266" y="2167128"/>
                </a:lnTo>
                <a:lnTo>
                  <a:pt x="235157" y="2318004"/>
                </a:lnTo>
                <a:lnTo>
                  <a:pt x="240032" y="2467509"/>
                </a:lnTo>
                <a:lnTo>
                  <a:pt x="244234" y="2617013"/>
                </a:lnTo>
                <a:lnTo>
                  <a:pt x="248268" y="2765146"/>
                </a:lnTo>
                <a:lnTo>
                  <a:pt x="250117" y="2911221"/>
                </a:lnTo>
                <a:lnTo>
                  <a:pt x="252134" y="3057297"/>
                </a:lnTo>
                <a:lnTo>
                  <a:pt x="253143" y="3201315"/>
                </a:lnTo>
                <a:lnTo>
                  <a:pt x="252134" y="3343961"/>
                </a:lnTo>
                <a:lnTo>
                  <a:pt x="252134" y="3485236"/>
                </a:lnTo>
                <a:lnTo>
                  <a:pt x="250117" y="3625139"/>
                </a:lnTo>
                <a:lnTo>
                  <a:pt x="247092" y="3762299"/>
                </a:lnTo>
                <a:lnTo>
                  <a:pt x="244234" y="3898087"/>
                </a:lnTo>
                <a:lnTo>
                  <a:pt x="241040" y="4031133"/>
                </a:lnTo>
                <a:lnTo>
                  <a:pt x="236166" y="4163492"/>
                </a:lnTo>
                <a:lnTo>
                  <a:pt x="230955" y="4293793"/>
                </a:lnTo>
                <a:lnTo>
                  <a:pt x="226249" y="4421352"/>
                </a:lnTo>
                <a:lnTo>
                  <a:pt x="212969" y="4670298"/>
                </a:lnTo>
                <a:lnTo>
                  <a:pt x="198850" y="4908956"/>
                </a:lnTo>
                <a:lnTo>
                  <a:pt x="184058" y="5138013"/>
                </a:lnTo>
                <a:lnTo>
                  <a:pt x="167753" y="5354726"/>
                </a:lnTo>
                <a:lnTo>
                  <a:pt x="150776" y="5561838"/>
                </a:lnTo>
                <a:lnTo>
                  <a:pt x="132455" y="5753862"/>
                </a:lnTo>
                <a:lnTo>
                  <a:pt x="114469" y="5934227"/>
                </a:lnTo>
                <a:lnTo>
                  <a:pt x="96484" y="6100191"/>
                </a:lnTo>
                <a:lnTo>
                  <a:pt x="79507" y="6252438"/>
                </a:lnTo>
                <a:lnTo>
                  <a:pt x="63370" y="6387541"/>
                </a:lnTo>
                <a:lnTo>
                  <a:pt x="48074" y="6509613"/>
                </a:lnTo>
                <a:lnTo>
                  <a:pt x="35299" y="6612483"/>
                </a:lnTo>
                <a:lnTo>
                  <a:pt x="23197" y="6698894"/>
                </a:lnTo>
                <a:lnTo>
                  <a:pt x="5883" y="6817538"/>
                </a:lnTo>
                <a:lnTo>
                  <a:pt x="0" y="6858000"/>
                </a:lnTo>
                <a:lnTo>
                  <a:pt x="63181" y="6858000"/>
                </a:lnTo>
                <a:lnTo>
                  <a:pt x="69064" y="6817538"/>
                </a:lnTo>
                <a:lnTo>
                  <a:pt x="86378" y="6698894"/>
                </a:lnTo>
                <a:lnTo>
                  <a:pt x="98480" y="6612483"/>
                </a:lnTo>
                <a:lnTo>
                  <a:pt x="111255" y="6509613"/>
                </a:lnTo>
                <a:lnTo>
                  <a:pt x="126551" y="6387541"/>
                </a:lnTo>
                <a:lnTo>
                  <a:pt x="142688" y="6252438"/>
                </a:lnTo>
                <a:lnTo>
                  <a:pt x="159665" y="6100191"/>
                </a:lnTo>
                <a:lnTo>
                  <a:pt x="177650" y="5934227"/>
                </a:lnTo>
                <a:lnTo>
                  <a:pt x="195636" y="5753862"/>
                </a:lnTo>
                <a:lnTo>
                  <a:pt x="213957" y="5561838"/>
                </a:lnTo>
                <a:lnTo>
                  <a:pt x="230934" y="5354726"/>
                </a:lnTo>
                <a:lnTo>
                  <a:pt x="247239" y="5138013"/>
                </a:lnTo>
                <a:lnTo>
                  <a:pt x="262031" y="4908956"/>
                </a:lnTo>
                <a:lnTo>
                  <a:pt x="276150" y="4670298"/>
                </a:lnTo>
                <a:lnTo>
                  <a:pt x="289430" y="4421352"/>
                </a:lnTo>
                <a:lnTo>
                  <a:pt x="294136" y="4293793"/>
                </a:lnTo>
                <a:lnTo>
                  <a:pt x="299347" y="4163492"/>
                </a:lnTo>
                <a:lnTo>
                  <a:pt x="304221" y="4031133"/>
                </a:lnTo>
                <a:lnTo>
                  <a:pt x="307415" y="3898087"/>
                </a:lnTo>
                <a:lnTo>
                  <a:pt x="310273" y="3762299"/>
                </a:lnTo>
                <a:lnTo>
                  <a:pt x="313298" y="3625139"/>
                </a:lnTo>
                <a:lnTo>
                  <a:pt x="315315" y="3485236"/>
                </a:lnTo>
                <a:lnTo>
                  <a:pt x="315315" y="3343961"/>
                </a:lnTo>
                <a:lnTo>
                  <a:pt x="316324" y="3201315"/>
                </a:lnTo>
                <a:lnTo>
                  <a:pt x="315315" y="3057297"/>
                </a:lnTo>
                <a:lnTo>
                  <a:pt x="313298" y="2911221"/>
                </a:lnTo>
                <a:lnTo>
                  <a:pt x="311449" y="2765146"/>
                </a:lnTo>
                <a:lnTo>
                  <a:pt x="307415" y="2617013"/>
                </a:lnTo>
                <a:lnTo>
                  <a:pt x="303213" y="2467509"/>
                </a:lnTo>
                <a:lnTo>
                  <a:pt x="298338" y="2318004"/>
                </a:lnTo>
                <a:lnTo>
                  <a:pt x="291447" y="2167128"/>
                </a:lnTo>
                <a:lnTo>
                  <a:pt x="283210" y="2014881"/>
                </a:lnTo>
                <a:lnTo>
                  <a:pt x="275310" y="1861947"/>
                </a:lnTo>
                <a:lnTo>
                  <a:pt x="265225" y="1709014"/>
                </a:lnTo>
                <a:lnTo>
                  <a:pt x="253122" y="1554023"/>
                </a:lnTo>
                <a:lnTo>
                  <a:pt x="241020" y="1401090"/>
                </a:lnTo>
                <a:lnTo>
                  <a:pt x="227068" y="1245413"/>
                </a:lnTo>
                <a:lnTo>
                  <a:pt x="211772" y="1089051"/>
                </a:lnTo>
                <a:lnTo>
                  <a:pt x="195636" y="934746"/>
                </a:lnTo>
                <a:lnTo>
                  <a:pt x="176810" y="778383"/>
                </a:lnTo>
                <a:lnTo>
                  <a:pt x="156639" y="622707"/>
                </a:lnTo>
                <a:lnTo>
                  <a:pt x="136636" y="466344"/>
                </a:lnTo>
                <a:lnTo>
                  <a:pt x="113272" y="310668"/>
                </a:lnTo>
                <a:lnTo>
                  <a:pt x="89403" y="155677"/>
                </a:lnTo>
                <a:close/>
              </a:path>
            </a:pathLst>
          </a:custGeom>
          <a:solidFill>
            <a:srgbClr val="474B57"/>
          </a:solidFill>
          <a:ln>
            <a:noFill/>
          </a:ln>
        </p:spPr>
        <p:txBody>
          <a:bodyPr wrap="square" rtlCol="0" anchor="ctr">
            <a:noAutofit/>
          </a:bodyPr>
          <a:lstStyle/>
          <a:p>
            <a:pPr algn="ctr"/>
            <a:endParaRPr lang="en-US"/>
          </a:p>
        </p:txBody>
      </p:sp>
      <p:pic>
        <p:nvPicPr>
          <p:cNvPr id="11" name="Picture 10">
            <a:extLst>
              <a:ext uri="{FF2B5EF4-FFF2-40B4-BE49-F238E27FC236}">
                <a16:creationId xmlns:a16="http://schemas.microsoft.com/office/drawing/2014/main" id="{8442BE30-B938-4EBC-A916-E44DCBA9D2B4}"/>
              </a:ext>
            </a:extLst>
          </p:cNvPr>
          <p:cNvPicPr>
            <a:picLocks noChangeAspect="1"/>
          </p:cNvPicPr>
          <p:nvPr/>
        </p:nvPicPr>
        <p:blipFill>
          <a:blip r:embed="rId2"/>
          <a:stretch>
            <a:fillRect/>
          </a:stretch>
        </p:blipFill>
        <p:spPr>
          <a:xfrm>
            <a:off x="1391555" y="770386"/>
            <a:ext cx="5350565" cy="5350565"/>
          </a:xfrm>
          <a:prstGeom prst="rect">
            <a:avLst/>
          </a:prstGeom>
        </p:spPr>
      </p:pic>
      <p:sp>
        <p:nvSpPr>
          <p:cNvPr id="40" name="Title 1">
            <a:extLst>
              <a:ext uri="{FF2B5EF4-FFF2-40B4-BE49-F238E27FC236}">
                <a16:creationId xmlns:a16="http://schemas.microsoft.com/office/drawing/2014/main" id="{8DD8D677-4119-4DD1-9DE8-337D0F4215BE}"/>
              </a:ext>
            </a:extLst>
          </p:cNvPr>
          <p:cNvSpPr>
            <a:spLocks noGrp="1"/>
          </p:cNvSpPr>
          <p:nvPr>
            <p:ph type="title"/>
          </p:nvPr>
        </p:nvSpPr>
        <p:spPr>
          <a:xfrm>
            <a:off x="7345564" y="685813"/>
            <a:ext cx="3793678" cy="1346115"/>
          </a:xfrm>
        </p:spPr>
        <p:txBody>
          <a:bodyPr vert="horz" lIns="91440" tIns="45720" rIns="91440" bIns="45720" rtlCol="0" anchor="t">
            <a:normAutofit/>
          </a:bodyPr>
          <a:lstStyle/>
          <a:p>
            <a:pPr algn="l"/>
            <a:r>
              <a:rPr lang="en-US" dirty="0">
                <a:solidFill>
                  <a:srgbClr val="FEFCF7"/>
                </a:solidFill>
              </a:rPr>
              <a:t>Food in Her Life</a:t>
            </a:r>
          </a:p>
        </p:txBody>
      </p:sp>
    </p:spTree>
    <p:extLst>
      <p:ext uri="{BB962C8B-B14F-4D97-AF65-F5344CB8AC3E}">
        <p14:creationId xmlns:p14="http://schemas.microsoft.com/office/powerpoint/2010/main" val="23414068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FF5C4964-2B7E-4B79-997B-3F4FF3B09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75"/>
            <a:ext cx="12198350" cy="6875463"/>
            <a:chOff x="0" y="3175"/>
            <a:chExt cx="12198350" cy="6875463"/>
          </a:xfrm>
        </p:grpSpPr>
        <p:sp>
          <p:nvSpPr>
            <p:cNvPr id="11" name="Freeform 5">
              <a:extLst>
                <a:ext uri="{FF2B5EF4-FFF2-40B4-BE49-F238E27FC236}">
                  <a16:creationId xmlns:a16="http://schemas.microsoft.com/office/drawing/2014/main" id="{41CCC2DF-9B64-4AD5-9D3B-E9165DDD94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2" name="Freeform 9">
              <a:extLst>
                <a:ext uri="{FF2B5EF4-FFF2-40B4-BE49-F238E27FC236}">
                  <a16:creationId xmlns:a16="http://schemas.microsoft.com/office/drawing/2014/main" id="{A84C4C7F-9B81-4DF4-BFD1-9A4A8988F8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13" name="Freeform 13">
              <a:extLst>
                <a:ext uri="{FF2B5EF4-FFF2-40B4-BE49-F238E27FC236}">
                  <a16:creationId xmlns:a16="http://schemas.microsoft.com/office/drawing/2014/main" id="{3DC49E10-BF5A-413B-B929-A3A2EEA4CD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15" name="Freeform 57">
            <a:extLst>
              <a:ext uri="{FF2B5EF4-FFF2-40B4-BE49-F238E27FC236}">
                <a16:creationId xmlns:a16="http://schemas.microsoft.com/office/drawing/2014/main" id="{4C99D49E-2BAF-489F-A5F6-6B484E232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17" name="Group 16">
            <a:extLst>
              <a:ext uri="{FF2B5EF4-FFF2-40B4-BE49-F238E27FC236}">
                <a16:creationId xmlns:a16="http://schemas.microsoft.com/office/drawing/2014/main" id="{1BBE7040-4A1B-4F7D-A576-C1CC7361A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0300" y="467784"/>
            <a:ext cx="4875213" cy="5922963"/>
            <a:chOff x="7320300" y="467784"/>
            <a:chExt cx="4875213" cy="5922963"/>
          </a:xfrm>
        </p:grpSpPr>
        <p:sp>
          <p:nvSpPr>
            <p:cNvPr id="18" name="Freeform 206">
              <a:extLst>
                <a:ext uri="{FF2B5EF4-FFF2-40B4-BE49-F238E27FC236}">
                  <a16:creationId xmlns:a16="http://schemas.microsoft.com/office/drawing/2014/main" id="{A5C39BD9-8F21-4C56-830A-49B31CA6C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19" name="Freeform 211">
              <a:extLst>
                <a:ext uri="{FF2B5EF4-FFF2-40B4-BE49-F238E27FC236}">
                  <a16:creationId xmlns:a16="http://schemas.microsoft.com/office/drawing/2014/main" id="{33D7514E-4DA7-4B17-B932-12DB88EAA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20" name="Straight Connector 19">
              <a:extLst>
                <a:ext uri="{FF2B5EF4-FFF2-40B4-BE49-F238E27FC236}">
                  <a16:creationId xmlns:a16="http://schemas.microsoft.com/office/drawing/2014/main" id="{43787B3C-7589-4D19-98F6-25F0E6BA81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2" name="Rectangle 21">
            <a:extLst>
              <a:ext uri="{FF2B5EF4-FFF2-40B4-BE49-F238E27FC236}">
                <a16:creationId xmlns:a16="http://schemas.microsoft.com/office/drawing/2014/main" id="{87D43B25-441E-45C5-B580-0F3473804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4E372B76-3394-44A9-8FC2-411F9492B5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368" y="0"/>
            <a:ext cx="12187263" cy="6858000"/>
          </a:xfrm>
          <a:prstGeom prst="rect">
            <a:avLst/>
          </a:prstGeom>
        </p:spPr>
      </p:pic>
      <p:sp>
        <p:nvSpPr>
          <p:cNvPr id="26" name="Rounded Rectangle 7">
            <a:extLst>
              <a:ext uri="{FF2B5EF4-FFF2-40B4-BE49-F238E27FC236}">
                <a16:creationId xmlns:a16="http://schemas.microsoft.com/office/drawing/2014/main" id="{25F111DA-F795-498D-A7B3-1C6B3DAA9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467784" y="467784"/>
            <a:ext cx="11260976" cy="5922963"/>
          </a:xfrm>
          <a:prstGeom prst="roundRect">
            <a:avLst>
              <a:gd name="adj" fmla="val 522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8">
            <a:extLst>
              <a:ext uri="{FF2B5EF4-FFF2-40B4-BE49-F238E27FC236}">
                <a16:creationId xmlns:a16="http://schemas.microsoft.com/office/drawing/2014/main" id="{1AC58FA3-612E-436F-A937-EB8127A49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4" y="474134"/>
            <a:ext cx="11260976" cy="5922963"/>
          </a:xfrm>
          <a:custGeom>
            <a:avLst/>
            <a:gdLst>
              <a:gd name="connsiteX0" fmla="*/ 336522 w 11260976"/>
              <a:gd name="connsiteY0" fmla="*/ 196832 h 5922963"/>
              <a:gd name="connsiteX1" fmla="*/ 209530 w 11260976"/>
              <a:gd name="connsiteY1" fmla="*/ 323824 h 5922963"/>
              <a:gd name="connsiteX2" fmla="*/ 209530 w 11260976"/>
              <a:gd name="connsiteY2" fmla="*/ 5586441 h 5922963"/>
              <a:gd name="connsiteX3" fmla="*/ 336522 w 11260976"/>
              <a:gd name="connsiteY3" fmla="*/ 5713433 h 5922963"/>
              <a:gd name="connsiteX4" fmla="*/ 10938742 w 11260976"/>
              <a:gd name="connsiteY4" fmla="*/ 5713433 h 5922963"/>
              <a:gd name="connsiteX5" fmla="*/ 11065734 w 11260976"/>
              <a:gd name="connsiteY5" fmla="*/ 5586441 h 5922963"/>
              <a:gd name="connsiteX6" fmla="*/ 11065734 w 11260976"/>
              <a:gd name="connsiteY6" fmla="*/ 323824 h 5922963"/>
              <a:gd name="connsiteX7" fmla="*/ 10938742 w 11260976"/>
              <a:gd name="connsiteY7" fmla="*/ 196832 h 5922963"/>
              <a:gd name="connsiteX8" fmla="*/ 309593 w 11260976"/>
              <a:gd name="connsiteY8" fmla="*/ 0 h 5922963"/>
              <a:gd name="connsiteX9" fmla="*/ 10951383 w 11260976"/>
              <a:gd name="connsiteY9" fmla="*/ 0 h 5922963"/>
              <a:gd name="connsiteX10" fmla="*/ 11260976 w 11260976"/>
              <a:gd name="connsiteY10" fmla="*/ 309593 h 5922963"/>
              <a:gd name="connsiteX11" fmla="*/ 11260976 w 11260976"/>
              <a:gd name="connsiteY11" fmla="*/ 5613370 h 5922963"/>
              <a:gd name="connsiteX12" fmla="*/ 10951383 w 11260976"/>
              <a:gd name="connsiteY12" fmla="*/ 5922963 h 5922963"/>
              <a:gd name="connsiteX13" fmla="*/ 309593 w 11260976"/>
              <a:gd name="connsiteY13" fmla="*/ 5922963 h 5922963"/>
              <a:gd name="connsiteX14" fmla="*/ 0 w 11260976"/>
              <a:gd name="connsiteY14" fmla="*/ 5613370 h 5922963"/>
              <a:gd name="connsiteX15" fmla="*/ 0 w 11260976"/>
              <a:gd name="connsiteY15" fmla="*/ 309593 h 5922963"/>
              <a:gd name="connsiteX16" fmla="*/ 309593 w 11260976"/>
              <a:gd name="connsiteY16" fmla="*/ 0 h 592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260976" h="5922963">
                <a:moveTo>
                  <a:pt x="336522" y="196832"/>
                </a:moveTo>
                <a:cubicBezTo>
                  <a:pt x="266386" y="196832"/>
                  <a:pt x="209530" y="253688"/>
                  <a:pt x="209530" y="323824"/>
                </a:cubicBezTo>
                <a:lnTo>
                  <a:pt x="209530" y="5586441"/>
                </a:lnTo>
                <a:cubicBezTo>
                  <a:pt x="209530" y="5656577"/>
                  <a:pt x="266386" y="5713433"/>
                  <a:pt x="336522" y="5713433"/>
                </a:cubicBezTo>
                <a:lnTo>
                  <a:pt x="10938742" y="5713433"/>
                </a:lnTo>
                <a:cubicBezTo>
                  <a:pt x="11008878" y="5713433"/>
                  <a:pt x="11065734" y="5656577"/>
                  <a:pt x="11065734" y="5586441"/>
                </a:cubicBezTo>
                <a:lnTo>
                  <a:pt x="11065734" y="323824"/>
                </a:lnTo>
                <a:cubicBezTo>
                  <a:pt x="11065734" y="253688"/>
                  <a:pt x="11008878" y="196832"/>
                  <a:pt x="10938742" y="196832"/>
                </a:cubicBezTo>
                <a:close/>
                <a:moveTo>
                  <a:pt x="309593" y="0"/>
                </a:moveTo>
                <a:lnTo>
                  <a:pt x="10951383" y="0"/>
                </a:lnTo>
                <a:cubicBezTo>
                  <a:pt x="11122366" y="0"/>
                  <a:pt x="11260976" y="138610"/>
                  <a:pt x="11260976" y="309593"/>
                </a:cubicBezTo>
                <a:lnTo>
                  <a:pt x="11260976" y="5613370"/>
                </a:lnTo>
                <a:cubicBezTo>
                  <a:pt x="11260976" y="5784353"/>
                  <a:pt x="11122366" y="5922963"/>
                  <a:pt x="10951383" y="5922963"/>
                </a:cubicBezTo>
                <a:lnTo>
                  <a:pt x="309593" y="5922963"/>
                </a:lnTo>
                <a:cubicBezTo>
                  <a:pt x="138610" y="5922963"/>
                  <a:pt x="0" y="5784353"/>
                  <a:pt x="0" y="5613370"/>
                </a:cubicBezTo>
                <a:lnTo>
                  <a:pt x="0" y="309593"/>
                </a:lnTo>
                <a:cubicBezTo>
                  <a:pt x="0" y="138610"/>
                  <a:pt x="138610" y="0"/>
                  <a:pt x="309593"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Rounded Rectangle 8">
            <a:extLst>
              <a:ext uri="{FF2B5EF4-FFF2-40B4-BE49-F238E27FC236}">
                <a16:creationId xmlns:a16="http://schemas.microsoft.com/office/drawing/2014/main" id="{EFB270EA-8BBF-49E4-A29D-190B55C7E5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964" y="670965"/>
            <a:ext cx="10856204" cy="5516602"/>
          </a:xfrm>
          <a:prstGeom prst="roundRect">
            <a:avLst>
              <a:gd name="adj" fmla="val 2462"/>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a:extLst>
              <a:ext uri="{FF2B5EF4-FFF2-40B4-BE49-F238E27FC236}">
                <a16:creationId xmlns:a16="http://schemas.microsoft.com/office/drawing/2014/main" id="{5AE986F5-BEF4-494F-A833-9E3FDCEFD4F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81100"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sp>
        <p:nvSpPr>
          <p:cNvPr id="34" name="Round Same Side Corner Rectangle 3">
            <a:extLst>
              <a:ext uri="{FF2B5EF4-FFF2-40B4-BE49-F238E27FC236}">
                <a16:creationId xmlns:a16="http://schemas.microsoft.com/office/drawing/2014/main" id="{DAF9B6B5-2DCB-4AF5-9F47-CE57B1AFE6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56458" y="710510"/>
            <a:ext cx="5516601" cy="5437518"/>
          </a:xfrm>
          <a:prstGeom prst="round2SameRect">
            <a:avLst>
              <a:gd name="adj1" fmla="val 2412"/>
              <a:gd name="adj2" fmla="val 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19">
            <a:extLst>
              <a:ext uri="{FF2B5EF4-FFF2-40B4-BE49-F238E27FC236}">
                <a16:creationId xmlns:a16="http://schemas.microsoft.com/office/drawing/2014/main" id="{1A0E2E88-273A-4B8E-9C5D-E7D6B3654E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2464" y="1308487"/>
            <a:ext cx="4152160" cy="4285867"/>
          </a:xfrm>
          <a:prstGeom prst="roundRect">
            <a:avLst>
              <a:gd name="adj" fmla="val 2462"/>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A1311E3F-A161-4912-92EF-A8021B04B37A}"/>
              </a:ext>
            </a:extLst>
          </p:cNvPr>
          <p:cNvPicPr>
            <a:picLocks noChangeAspect="1"/>
          </p:cNvPicPr>
          <p:nvPr/>
        </p:nvPicPr>
        <p:blipFill>
          <a:blip r:embed="rId3"/>
          <a:stretch>
            <a:fillRect/>
          </a:stretch>
        </p:blipFill>
        <p:spPr>
          <a:xfrm>
            <a:off x="6924853" y="1537729"/>
            <a:ext cx="3827382" cy="3827382"/>
          </a:xfrm>
          <a:prstGeom prst="rect">
            <a:avLst/>
          </a:prstGeom>
        </p:spPr>
      </p:pic>
      <p:sp>
        <p:nvSpPr>
          <p:cNvPr id="33" name="Title 1">
            <a:extLst>
              <a:ext uri="{FF2B5EF4-FFF2-40B4-BE49-F238E27FC236}">
                <a16:creationId xmlns:a16="http://schemas.microsoft.com/office/drawing/2014/main" id="{00F51874-3D03-4B60-AFC0-1D89BC59735A}"/>
              </a:ext>
            </a:extLst>
          </p:cNvPr>
          <p:cNvSpPr txBox="1">
            <a:spLocks/>
          </p:cNvSpPr>
          <p:nvPr/>
        </p:nvSpPr>
        <p:spPr>
          <a:xfrm>
            <a:off x="955446" y="4722276"/>
            <a:ext cx="3793678" cy="1346115"/>
          </a:xfrm>
          <a:prstGeom prst="rect">
            <a:avLst/>
          </a:prstGeom>
        </p:spPr>
        <p:txBody>
          <a:bodyPr vert="horz" lIns="91440" tIns="45720" rIns="91440" bIns="45720" rtlCol="0" anchor="t">
            <a:normAutofit/>
          </a:bodyPr>
          <a:lstStyle>
            <a:lvl1pPr algn="ctr" defTabSz="914400" rtl="0" eaLnBrk="1" latinLnBrk="0" hangingPunct="1">
              <a:lnSpc>
                <a:spcPct val="105000"/>
              </a:lnSpc>
              <a:spcBef>
                <a:spcPct val="0"/>
              </a:spcBef>
              <a:buNone/>
              <a:defRPr sz="3900" kern="1200" baseline="0">
                <a:solidFill>
                  <a:schemeClr val="tx2">
                    <a:lumMod val="75000"/>
                    <a:lumOff val="25000"/>
                  </a:schemeClr>
                </a:solidFill>
                <a:latin typeface="+mj-lt"/>
                <a:ea typeface="+mj-ea"/>
                <a:cs typeface="+mj-cs"/>
              </a:defRPr>
            </a:lvl1pPr>
          </a:lstStyle>
          <a:p>
            <a:pPr algn="l"/>
            <a:r>
              <a:rPr lang="en-US">
                <a:solidFill>
                  <a:srgbClr val="FEFCF7"/>
                </a:solidFill>
              </a:rPr>
              <a:t>Food in Her Life</a:t>
            </a:r>
            <a:endParaRPr lang="en-US" dirty="0">
              <a:solidFill>
                <a:srgbClr val="FEFCF7"/>
              </a:solidFill>
            </a:endParaRPr>
          </a:p>
        </p:txBody>
      </p:sp>
      <p:sp>
        <p:nvSpPr>
          <p:cNvPr id="6" name="TextBox 5">
            <a:extLst>
              <a:ext uri="{FF2B5EF4-FFF2-40B4-BE49-F238E27FC236}">
                <a16:creationId xmlns:a16="http://schemas.microsoft.com/office/drawing/2014/main" id="{3891F092-5DC5-4F2A-94D4-D631DA1C4F26}"/>
              </a:ext>
            </a:extLst>
          </p:cNvPr>
          <p:cNvSpPr txBox="1"/>
          <p:nvPr/>
        </p:nvSpPr>
        <p:spPr>
          <a:xfrm>
            <a:off x="969842" y="941676"/>
            <a:ext cx="4513613" cy="3416320"/>
          </a:xfrm>
          <a:prstGeom prst="rect">
            <a:avLst/>
          </a:prstGeom>
          <a:noFill/>
        </p:spPr>
        <p:txBody>
          <a:bodyPr wrap="square" rtlCol="0">
            <a:spAutoFit/>
          </a:bodyPr>
          <a:lstStyle/>
          <a:p>
            <a:r>
              <a:rPr lang="en-US" dirty="0">
                <a:solidFill>
                  <a:srgbClr val="FEFCF7"/>
                </a:solidFill>
              </a:rPr>
              <a:t>“How prevalent were Vietnamese traditions in your life regarding the food aspect?”</a:t>
            </a:r>
          </a:p>
          <a:p>
            <a:pPr lvl="1"/>
            <a:r>
              <a:rPr lang="en-US" dirty="0">
                <a:solidFill>
                  <a:srgbClr val="FEFCF7"/>
                </a:solidFill>
              </a:rPr>
              <a:t>“Being a San Diego Native, I am able to experience a ton of other cultures, while experiencing my own at home.  As I did experience a lot of Vietnamese traditions in the food I ate, like rice and pho.  But I was also able to experience foods like Burritos, Curry, Ramen, Pasta.  I think when I was younger, It was much more prevalent, but has since then become lesser and lesser”</a:t>
            </a:r>
            <a:endParaRPr lang="en-US" dirty="0"/>
          </a:p>
        </p:txBody>
      </p:sp>
    </p:spTree>
    <p:extLst>
      <p:ext uri="{BB962C8B-B14F-4D97-AF65-F5344CB8AC3E}">
        <p14:creationId xmlns:p14="http://schemas.microsoft.com/office/powerpoint/2010/main" val="18708399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A6B48BC-32FF-4423-8668-4A4BB3A8547F}"/>
              </a:ext>
            </a:extLst>
          </p:cNvPr>
          <p:cNvPicPr>
            <a:picLocks noGrp="1" noChangeAspect="1"/>
          </p:cNvPicPr>
          <p:nvPr>
            <p:ph idx="1"/>
          </p:nvPr>
        </p:nvPicPr>
        <p:blipFill>
          <a:blip r:embed="rId2"/>
          <a:stretch>
            <a:fillRect/>
          </a:stretch>
        </p:blipFill>
        <p:spPr>
          <a:xfrm>
            <a:off x="5301803" y="0"/>
            <a:ext cx="6890197" cy="6890197"/>
          </a:xfrm>
        </p:spPr>
      </p:pic>
      <p:sp>
        <p:nvSpPr>
          <p:cNvPr id="2" name="Title 1">
            <a:extLst>
              <a:ext uri="{FF2B5EF4-FFF2-40B4-BE49-F238E27FC236}">
                <a16:creationId xmlns:a16="http://schemas.microsoft.com/office/drawing/2014/main" id="{9AF34C0F-3971-46E3-9519-D2E4C502F760}"/>
              </a:ext>
            </a:extLst>
          </p:cNvPr>
          <p:cNvSpPr>
            <a:spLocks noGrp="1"/>
          </p:cNvSpPr>
          <p:nvPr>
            <p:ph type="title"/>
          </p:nvPr>
        </p:nvSpPr>
        <p:spPr>
          <a:xfrm>
            <a:off x="357925" y="1263804"/>
            <a:ext cx="8770571" cy="1560716"/>
          </a:xfrm>
        </p:spPr>
        <p:txBody>
          <a:bodyPr/>
          <a:lstStyle/>
          <a:p>
            <a:r>
              <a:rPr lang="en-US" dirty="0"/>
              <a:t>How to Make Pho</a:t>
            </a:r>
          </a:p>
        </p:txBody>
      </p:sp>
    </p:spTree>
    <p:extLst>
      <p:ext uri="{BB962C8B-B14F-4D97-AF65-F5344CB8AC3E}">
        <p14:creationId xmlns:p14="http://schemas.microsoft.com/office/powerpoint/2010/main" val="2619471941"/>
      </p:ext>
    </p:extLst>
  </p:cSld>
  <p:clrMapOvr>
    <a:masterClrMapping/>
  </p:clrMapOvr>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docProps/app.xml><?xml version="1.0" encoding="utf-8"?>
<Properties xmlns="http://schemas.openxmlformats.org/officeDocument/2006/extended-properties" xmlns:vt="http://schemas.openxmlformats.org/officeDocument/2006/docPropsVTypes">
  <TotalTime>1</TotalTime>
  <Words>1271</Words>
  <Application>Microsoft Office PowerPoint</Application>
  <PresentationFormat>Widescreen</PresentationFormat>
  <Paragraphs>75</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Calibri</vt:lpstr>
      <vt:lpstr>Century Schoolbook</vt:lpstr>
      <vt:lpstr>Corbel</vt:lpstr>
      <vt:lpstr>Feathered</vt:lpstr>
      <vt:lpstr>I GOT 2 F’s!!!!!!</vt:lpstr>
      <vt:lpstr>My Sister</vt:lpstr>
      <vt:lpstr>Food in Her Life</vt:lpstr>
      <vt:lpstr>PowerPoint Presentation</vt:lpstr>
      <vt:lpstr>Food in Her Life</vt:lpstr>
      <vt:lpstr>Food in Her Life</vt:lpstr>
      <vt:lpstr>Food in Her Life</vt:lpstr>
      <vt:lpstr>PowerPoint Presentation</vt:lpstr>
      <vt:lpstr>How to Make Pho</vt:lpstr>
      <vt:lpstr>To A Pot Add…</vt:lpstr>
      <vt:lpstr>To the Same Pot Add…</vt:lpstr>
      <vt:lpstr>Sit …. And Wait</vt:lpstr>
      <vt:lpstr>Putting the Bowl Together</vt:lpstr>
      <vt:lpstr>How to Make Pho Healthier</vt:lpstr>
      <vt:lpstr>How to Make Pho Healthier</vt:lpstr>
      <vt:lpstr>Reflection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 GOT 2 F’s!!!!!!</dc:title>
  <dc:creator>Stephen Giang</dc:creator>
  <cp:lastModifiedBy>Stephen Giang</cp:lastModifiedBy>
  <cp:revision>1</cp:revision>
  <dcterms:created xsi:type="dcterms:W3CDTF">2019-05-12T05:03:36Z</dcterms:created>
  <dcterms:modified xsi:type="dcterms:W3CDTF">2019-05-12T22:04:21Z</dcterms:modified>
</cp:coreProperties>
</file>